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71" r:id="rId4"/>
  </p:sldMasterIdLst>
  <p:notesMasterIdLst>
    <p:notesMasterId r:id="rId30"/>
  </p:notesMasterIdLst>
  <p:handoutMasterIdLst>
    <p:handoutMasterId r:id="rId31"/>
  </p:handoutMasterIdLst>
  <p:sldIdLst>
    <p:sldId id="318" r:id="rId5"/>
    <p:sldId id="279" r:id="rId6"/>
    <p:sldId id="280" r:id="rId7"/>
    <p:sldId id="281" r:id="rId8"/>
    <p:sldId id="282" r:id="rId9"/>
    <p:sldId id="283" r:id="rId10"/>
    <p:sldId id="284" r:id="rId11"/>
    <p:sldId id="302" r:id="rId12"/>
    <p:sldId id="303" r:id="rId13"/>
    <p:sldId id="304" r:id="rId14"/>
    <p:sldId id="305" r:id="rId15"/>
    <p:sldId id="306" r:id="rId16"/>
    <p:sldId id="313" r:id="rId17"/>
    <p:sldId id="314" r:id="rId18"/>
    <p:sldId id="315" r:id="rId19"/>
    <p:sldId id="293" r:id="rId20"/>
    <p:sldId id="295" r:id="rId21"/>
    <p:sldId id="296" r:id="rId22"/>
    <p:sldId id="297" r:id="rId23"/>
    <p:sldId id="310" r:id="rId24"/>
    <p:sldId id="298" r:id="rId25"/>
    <p:sldId id="320" r:id="rId26"/>
    <p:sldId id="299" r:id="rId27"/>
    <p:sldId id="319" r:id="rId28"/>
    <p:sldId id="267"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73F973"/>
    <a:srgbClr val="BBA311"/>
    <a:srgbClr val="99CCFF"/>
    <a:srgbClr val="5FDDFB"/>
    <a:srgbClr val="0E04DE"/>
    <a:srgbClr val="EF57D2"/>
    <a:srgbClr val="F84734"/>
  </p:clrMru>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4995" autoAdjust="0"/>
    <p:restoredTop sz="94641" autoAdjust="0"/>
  </p:normalViewPr>
  <p:slideViewPr>
    <p:cSldViewPr snapToGrid="0">
      <p:cViewPr varScale="1">
        <p:scale>
          <a:sx n="88" d="100"/>
          <a:sy n="88" d="100"/>
        </p:scale>
        <p:origin x="-466" y="-77"/>
      </p:cViewPr>
      <p:guideLst>
        <p:guide orient="horz" pos="2160"/>
        <p:guide pos="3840"/>
      </p:guideLst>
    </p:cSldViewPr>
  </p:slideViewPr>
  <p:notesTextViewPr>
    <p:cViewPr>
      <p:scale>
        <a:sx n="1" d="1"/>
        <a:sy n="1" d="1"/>
      </p:scale>
      <p:origin x="0" y="0"/>
    </p:cViewPr>
  </p:notesTextViewPr>
  <p:notesViewPr>
    <p:cSldViewPr snapToGrid="0">
      <p:cViewPr varScale="1">
        <p:scale>
          <a:sx n="68" d="100"/>
          <a:sy n="68" d="100"/>
        </p:scale>
        <p:origin x="3288" y="324"/>
      </p:cViewPr>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C703FB87-790C-4850-A90C-12C5FF4B94D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 xmlns:a16="http://schemas.microsoft.com/office/drawing/2014/main" id="{F8127921-F9C4-44F3-AC5F-130B6A406C0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E59275-AFE1-4999-B78A-D0D76B9F2B0B}" type="datetimeFigureOut">
              <a:rPr lang="en-US" smtClean="0"/>
              <a:pPr/>
              <a:t>8/6/2021</a:t>
            </a:fld>
            <a:endParaRPr lang="en-US" dirty="0"/>
          </a:p>
        </p:txBody>
      </p:sp>
      <p:sp>
        <p:nvSpPr>
          <p:cNvPr id="4" name="Footer Placeholder 3">
            <a:extLst>
              <a:ext uri="{FF2B5EF4-FFF2-40B4-BE49-F238E27FC236}">
                <a16:creationId xmlns="" xmlns:a16="http://schemas.microsoft.com/office/drawing/2014/main" id="{4765E047-F1CB-4066-A459-9EDC95F2E6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 xmlns:a16="http://schemas.microsoft.com/office/drawing/2014/main" id="{68A77EF5-5277-4BAF-8BB4-2E02103988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668C69-0C3E-40A2-B4A0-B2C8B71D8E3A}" type="slidenum">
              <a:rPr lang="en-US" smtClean="0"/>
              <a:pPr/>
              <a:t>‹#›</a:t>
            </a:fld>
            <a:endParaRPr lang="en-US" dirty="0"/>
          </a:p>
        </p:txBody>
      </p:sp>
    </p:spTree>
    <p:extLst>
      <p:ext uri="{BB962C8B-B14F-4D97-AF65-F5344CB8AC3E}">
        <p14:creationId xmlns:p14="http://schemas.microsoft.com/office/powerpoint/2010/main" xmlns="" val="2051586278"/>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ADD7A-FE61-48EE-BE0E-8546E5401374}" type="datetimeFigureOut">
              <a:rPr lang="en-US" smtClean="0"/>
              <a:pPr/>
              <a:t>8/6/2021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000EEB-8338-48D7-8EE8-EE0082EF7602}" type="slidenum">
              <a:rPr lang="en-US" smtClean="0"/>
              <a:pPr/>
              <a:t>‹#›</a:t>
            </a:fld>
            <a:endParaRPr lang="en-US" dirty="0"/>
          </a:p>
        </p:txBody>
      </p:sp>
    </p:spTree>
    <p:extLst>
      <p:ext uri="{BB962C8B-B14F-4D97-AF65-F5344CB8AC3E}">
        <p14:creationId xmlns:p14="http://schemas.microsoft.com/office/powerpoint/2010/main" xmlns="" val="3767770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pPr/>
              <a:t>25</a:t>
            </a:fld>
            <a:endParaRPr lang="en-US" dirty="0"/>
          </a:p>
        </p:txBody>
      </p:sp>
    </p:spTree>
    <p:extLst>
      <p:ext uri="{BB962C8B-B14F-4D97-AF65-F5344CB8AC3E}">
        <p14:creationId xmlns:p14="http://schemas.microsoft.com/office/powerpoint/2010/main" xmlns="" val="3672966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36"/>
            <a:ext cx="103632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AAD347D-5ACD-4C99-B74B-A9C85AD731AF}" type="datetimeFigureOut">
              <a:rPr lang="en-US" smtClean="0"/>
              <a:pPr/>
              <a:t>8/6/2021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509A250-FF31-4206-8172-F9D3106AACB1}" type="datetimeFigureOut">
              <a:rPr lang="en-US" smtClean="0"/>
              <a:pPr/>
              <a:t>8/6/2021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85600" y="274649"/>
            <a:ext cx="36576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12800" y="274649"/>
            <a:ext cx="107696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509A250-FF31-4206-8172-F9D3106AACB1}" type="datetimeFigureOut">
              <a:rPr lang="en-US" smtClean="0"/>
              <a:pPr/>
              <a:t>8/6/2021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509A250-FF31-4206-8172-F9D3106AACB1}" type="datetimeFigureOut">
              <a:rPr lang="en-US" smtClean="0"/>
              <a:pPr/>
              <a:t>8/6/2021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11"/>
            <a:ext cx="103632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pPr/>
              <a:t>8/6/2021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12800" y="1600206"/>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8229600" y="1600206"/>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509A250-FF31-4206-8172-F9D3106AACB1}" type="datetimeFigureOut">
              <a:rPr lang="en-US" smtClean="0"/>
              <a:pPr/>
              <a:t>8/6/2021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74"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74"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509A250-FF31-4206-8172-F9D3106AACB1}" type="datetimeFigureOut">
              <a:rPr lang="en-US" smtClean="0"/>
              <a:pPr/>
              <a:t>8/6/2021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509A250-FF31-4206-8172-F9D3106AACB1}" type="datetimeFigureOut">
              <a:rPr lang="en-US" smtClean="0"/>
              <a:pPr/>
              <a:t>8/6/2021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pPr/>
              <a:t>8/6/2021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0"/>
            <a:ext cx="4011084"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4766733" y="27306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pPr/>
              <a:t>8/6/2021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pPr/>
              <a:t>8/6/2021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6"/>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6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09A250-FF31-4206-8172-F9D3106AACB1}" type="datetimeFigureOut">
              <a:rPr lang="en-US" smtClean="0"/>
              <a:pPr/>
              <a:t>8/6/2021</a:t>
            </a:fld>
            <a:endParaRPr lang="en-US" dirty="0"/>
          </a:p>
        </p:txBody>
      </p:sp>
      <p:sp>
        <p:nvSpPr>
          <p:cNvPr id="5" name="Footer Placeholder 4"/>
          <p:cNvSpPr>
            <a:spLocks noGrp="1"/>
          </p:cNvSpPr>
          <p:nvPr>
            <p:ph type="ftr" sz="quarter" idx="3"/>
          </p:nvPr>
        </p:nvSpPr>
        <p:spPr>
          <a:xfrm>
            <a:off x="4165600" y="635636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7600" y="635636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02111984F565}"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doi.org/10.22214/ijraset.2021.34947"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2.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xmlns="" id="{1017383E-C6FC-49E7-A521-82BA6750D5ED}"/>
              </a:ext>
            </a:extLst>
          </p:cNvPr>
          <p:cNvPicPr>
            <a:picLocks noChangeAspect="1"/>
          </p:cNvPicPr>
          <p:nvPr/>
        </p:nvPicPr>
        <p:blipFill>
          <a:blip r:embed="rId2"/>
          <a:stretch>
            <a:fillRect/>
          </a:stretch>
        </p:blipFill>
        <p:spPr>
          <a:xfrm>
            <a:off x="144325" y="341513"/>
            <a:ext cx="1714067" cy="1078914"/>
          </a:xfrm>
          <a:prstGeom prst="rect">
            <a:avLst/>
          </a:prstGeom>
        </p:spPr>
      </p:pic>
      <p:sp>
        <p:nvSpPr>
          <p:cNvPr id="8" name="Rectangle 7">
            <a:extLst>
              <a:ext uri="{FF2B5EF4-FFF2-40B4-BE49-F238E27FC236}">
                <a16:creationId xmlns:a16="http://schemas.microsoft.com/office/drawing/2014/main" xmlns="" id="{BBD1A1D2-5320-4019-9B64-B90CB29E9B12}"/>
              </a:ext>
            </a:extLst>
          </p:cNvPr>
          <p:cNvSpPr/>
          <p:nvPr/>
        </p:nvSpPr>
        <p:spPr>
          <a:xfrm>
            <a:off x="1782527" y="361129"/>
            <a:ext cx="6058646" cy="523220"/>
          </a:xfrm>
          <a:prstGeom prst="rect">
            <a:avLst/>
          </a:prstGeom>
          <a:noFill/>
        </p:spPr>
        <p:txBody>
          <a:bodyPr wrap="none" lIns="91440" tIns="45720" rIns="91440" bIns="45720">
            <a:spAutoFit/>
          </a:bodyPr>
          <a:lstStyle/>
          <a:p>
            <a:pPr algn="ctr"/>
            <a:r>
              <a:rPr lang="en-US" sz="2800" b="0" cap="none" spc="0" dirty="0">
                <a:ln w="0"/>
                <a:solidFill>
                  <a:schemeClr val="accent1"/>
                </a:solidFill>
                <a:effectLst>
                  <a:outerShdw blurRad="38100" dist="25400" dir="5400000" algn="ctr" rotWithShape="0">
                    <a:srgbClr val="6E747A">
                      <a:alpha val="43000"/>
                    </a:srgbClr>
                  </a:outerShdw>
                </a:effectLst>
                <a:latin typeface="Tahoma" pitchFamily="34" charset="0"/>
                <a:ea typeface="Tahoma" pitchFamily="34" charset="0"/>
                <a:cs typeface="Tahoma" pitchFamily="34" charset="0"/>
              </a:rPr>
              <a:t>PANIMALAR ENGINEERING COLLEGE</a:t>
            </a:r>
          </a:p>
        </p:txBody>
      </p:sp>
      <p:pic>
        <p:nvPicPr>
          <p:cNvPr id="1032" name="Picture 8" descr="Anna University - Wikipedia">
            <a:extLst>
              <a:ext uri="{FF2B5EF4-FFF2-40B4-BE49-F238E27FC236}">
                <a16:creationId xmlns:a16="http://schemas.microsoft.com/office/drawing/2014/main" xmlns="" id="{D6A094F9-77C3-45C3-9A48-8D52C03CE84C}"/>
              </a:ext>
            </a:extLst>
          </p:cNvPr>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a:off x="10193601" y="196049"/>
            <a:ext cx="1428751" cy="1066800"/>
          </a:xfrm>
          <a:prstGeom prst="rect">
            <a:avLst/>
          </a:prstGeom>
          <a:noFill/>
          <a:extLst>
            <a:ext uri="{909E8E84-426E-40DD-AFC4-6F175D3DCCD1}">
              <a14:hiddenFill xmlns:a14="http://schemas.microsoft.com/office/drawing/2010/main" xmlns="">
                <a:solidFill>
                  <a:srgbClr val="FFFFFF"/>
                </a:solidFill>
              </a14:hiddenFill>
            </a:ext>
          </a:extLst>
        </p:spPr>
      </p:pic>
      <p:sp>
        <p:nvSpPr>
          <p:cNvPr id="13" name="TextBox 12">
            <a:extLst>
              <a:ext uri="{FF2B5EF4-FFF2-40B4-BE49-F238E27FC236}">
                <a16:creationId xmlns:a16="http://schemas.microsoft.com/office/drawing/2014/main" xmlns="" id="{036F5FA9-0A71-48B8-AEAE-E35B120A096B}"/>
              </a:ext>
            </a:extLst>
          </p:cNvPr>
          <p:cNvSpPr txBox="1"/>
          <p:nvPr/>
        </p:nvSpPr>
        <p:spPr>
          <a:xfrm>
            <a:off x="2087053" y="1220372"/>
            <a:ext cx="8106547" cy="400110"/>
          </a:xfrm>
          <a:prstGeom prst="rect">
            <a:avLst/>
          </a:prstGeom>
          <a:noFill/>
        </p:spPr>
        <p:txBody>
          <a:bodyPr wrap="square">
            <a:spAutoFit/>
          </a:bodyPr>
          <a:lstStyle/>
          <a:p>
            <a:r>
              <a:rPr lang="en-US" sz="2000" dirty="0">
                <a:solidFill>
                  <a:srgbClr val="C00000"/>
                </a:solidFill>
                <a:latin typeface="Times New Roman" panose="02020603050405020304" pitchFamily="18" charset="0"/>
              </a:rPr>
              <a:t>Department of Computer Science and Engineering </a:t>
            </a:r>
            <a:endParaRPr lang="en-IN" sz="2000" dirty="0">
              <a:solidFill>
                <a:srgbClr val="C00000"/>
              </a:solidFill>
            </a:endParaRPr>
          </a:p>
        </p:txBody>
      </p:sp>
      <p:sp>
        <p:nvSpPr>
          <p:cNvPr id="14" name="TextBox 13">
            <a:extLst>
              <a:ext uri="{FF2B5EF4-FFF2-40B4-BE49-F238E27FC236}">
                <a16:creationId xmlns:a16="http://schemas.microsoft.com/office/drawing/2014/main" xmlns="" id="{D9E8AEEC-2F09-4695-A4F2-959D76D4626F}"/>
              </a:ext>
            </a:extLst>
          </p:cNvPr>
          <p:cNvSpPr txBox="1"/>
          <p:nvPr/>
        </p:nvSpPr>
        <p:spPr>
          <a:xfrm>
            <a:off x="3103793" y="1710284"/>
            <a:ext cx="5063665" cy="369332"/>
          </a:xfrm>
          <a:prstGeom prst="rect">
            <a:avLst/>
          </a:prstGeom>
          <a:noFill/>
        </p:spPr>
        <p:txBody>
          <a:bodyPr wrap="square">
            <a:spAutoFit/>
          </a:bodyPr>
          <a:lstStyle/>
          <a:p>
            <a:pPr algn="ctr"/>
            <a:r>
              <a:rPr lang="en-US" dirty="0" smtClean="0">
                <a:solidFill>
                  <a:srgbClr val="7030A0"/>
                </a:solidFill>
                <a:latin typeface="Times New Roman" panose="02020603050405020304" pitchFamily="18" charset="0"/>
              </a:rPr>
              <a:t>CS8811 PROJECT  WORK </a:t>
            </a:r>
            <a:endParaRPr lang="en-IN" dirty="0">
              <a:solidFill>
                <a:srgbClr val="7030A0"/>
              </a:solidFill>
            </a:endParaRPr>
          </a:p>
        </p:txBody>
      </p:sp>
      <p:sp>
        <p:nvSpPr>
          <p:cNvPr id="9" name="TextBox 8">
            <a:extLst>
              <a:ext uri="{FF2B5EF4-FFF2-40B4-BE49-F238E27FC236}">
                <a16:creationId xmlns:a16="http://schemas.microsoft.com/office/drawing/2014/main" xmlns="" id="{E2AB4079-B959-438A-8887-B4E86C814C3D}"/>
              </a:ext>
            </a:extLst>
          </p:cNvPr>
          <p:cNvSpPr txBox="1"/>
          <p:nvPr/>
        </p:nvSpPr>
        <p:spPr>
          <a:xfrm>
            <a:off x="897147" y="2216989"/>
            <a:ext cx="6400800" cy="2062103"/>
          </a:xfrm>
          <a:prstGeom prst="rect">
            <a:avLst/>
          </a:prstGeom>
          <a:noFill/>
        </p:spPr>
        <p:txBody>
          <a:bodyPr wrap="square" rtlCol="0">
            <a:spAutoFit/>
          </a:bodyPr>
          <a:lstStyle/>
          <a:p>
            <a:r>
              <a:rPr lang="en-US" sz="3200" b="1" dirty="0" smtClean="0">
                <a:latin typeface="Times New Roman" pitchFamily="18" charset="0"/>
                <a:cs typeface="Times New Roman" pitchFamily="18" charset="0"/>
              </a:rPr>
              <a:t>Robotic automated External Defibrillator Ambulance for emergency medical service in Smart cities</a:t>
            </a:r>
            <a:endParaRPr lang="en-IN" sz="3200" b="1" dirty="0">
              <a:latin typeface="Times New Roman" pitchFamily="18" charset="0"/>
              <a:cs typeface="Times New Roman" pitchFamily="18" charset="0"/>
            </a:endParaRPr>
          </a:p>
        </p:txBody>
      </p:sp>
      <p:sp>
        <p:nvSpPr>
          <p:cNvPr id="10" name="TextBox 9">
            <a:extLst>
              <a:ext uri="{FF2B5EF4-FFF2-40B4-BE49-F238E27FC236}">
                <a16:creationId xmlns:a16="http://schemas.microsoft.com/office/drawing/2014/main" xmlns="" id="{1330EC8A-088B-458F-9182-920EE3139846}"/>
              </a:ext>
            </a:extLst>
          </p:cNvPr>
          <p:cNvSpPr txBox="1"/>
          <p:nvPr/>
        </p:nvSpPr>
        <p:spPr>
          <a:xfrm>
            <a:off x="1108039" y="4210050"/>
            <a:ext cx="2686975" cy="369332"/>
          </a:xfrm>
          <a:prstGeom prst="rect">
            <a:avLst/>
          </a:prstGeom>
          <a:noFill/>
        </p:spPr>
        <p:txBody>
          <a:bodyPr wrap="square" rtlCol="0">
            <a:spAutoFit/>
          </a:bodyPr>
          <a:lstStyle/>
          <a:p>
            <a:endParaRPr lang="en-IN" dirty="0"/>
          </a:p>
        </p:txBody>
      </p:sp>
      <p:sp>
        <p:nvSpPr>
          <p:cNvPr id="11" name="TextBox 10">
            <a:extLst>
              <a:ext uri="{FF2B5EF4-FFF2-40B4-BE49-F238E27FC236}">
                <a16:creationId xmlns:a16="http://schemas.microsoft.com/office/drawing/2014/main" xmlns="" id="{1330EC8A-088B-458F-9182-920EE3139846}"/>
              </a:ext>
            </a:extLst>
          </p:cNvPr>
          <p:cNvSpPr txBox="1"/>
          <p:nvPr/>
        </p:nvSpPr>
        <p:spPr>
          <a:xfrm flipH="1">
            <a:off x="7291751" y="5955533"/>
            <a:ext cx="2433067" cy="307777"/>
          </a:xfrm>
          <a:prstGeom prst="rect">
            <a:avLst/>
          </a:prstGeom>
          <a:noFill/>
        </p:spPr>
        <p:txBody>
          <a:bodyPr wrap="square" rtlCol="0">
            <a:spAutoFit/>
          </a:bodyPr>
          <a:lstStyle/>
          <a:p>
            <a:r>
              <a:rPr lang="en-US" sz="1400" b="1" dirty="0" smtClean="0">
                <a:latin typeface="Arial" pitchFamily="34" charset="0"/>
                <a:cs typeface="Arial" pitchFamily="34" charset="0"/>
              </a:rPr>
              <a:t>Batch Number:16</a:t>
            </a:r>
            <a:endParaRPr lang="en-IN" sz="1400" b="1" dirty="0">
              <a:latin typeface="Arial" pitchFamily="34" charset="0"/>
              <a:cs typeface="Arial" pitchFamily="34" charset="0"/>
            </a:endParaRPr>
          </a:p>
        </p:txBody>
      </p:sp>
      <p:sp>
        <p:nvSpPr>
          <p:cNvPr id="12" name="TextBox 11"/>
          <p:cNvSpPr txBox="1"/>
          <p:nvPr/>
        </p:nvSpPr>
        <p:spPr>
          <a:xfrm>
            <a:off x="603848" y="4753155"/>
            <a:ext cx="4002658" cy="1785104"/>
          </a:xfrm>
          <a:prstGeom prst="rect">
            <a:avLst/>
          </a:prstGeom>
          <a:noFill/>
        </p:spPr>
        <p:txBody>
          <a:bodyPr wrap="square" rtlCol="0">
            <a:spAutoFit/>
          </a:bodyPr>
          <a:lstStyle/>
          <a:p>
            <a:r>
              <a:rPr lang="en-US" sz="1400" b="1" dirty="0" smtClean="0">
                <a:latin typeface="Arial" pitchFamily="34" charset="0"/>
                <a:cs typeface="Arial" pitchFamily="34" charset="0"/>
              </a:rPr>
              <a:t>GUIDE :</a:t>
            </a:r>
          </a:p>
          <a:p>
            <a:r>
              <a:rPr lang="en-IN" sz="1400" b="1" dirty="0" smtClean="0">
                <a:latin typeface="Arial" pitchFamily="34" charset="0"/>
                <a:cs typeface="Arial" pitchFamily="34" charset="0"/>
              </a:rPr>
              <a:t>       </a:t>
            </a:r>
            <a:r>
              <a:rPr lang="en-US" sz="1400" b="1" dirty="0" smtClean="0">
                <a:latin typeface="Arial" pitchFamily="34" charset="0"/>
                <a:cs typeface="Arial" pitchFamily="34" charset="0"/>
              </a:rPr>
              <a:t>Mr. C.THYAGARAJAN  M.E., (Ph.D.) </a:t>
            </a:r>
          </a:p>
          <a:p>
            <a:r>
              <a:rPr lang="en-US" sz="1400" b="1" dirty="0" smtClean="0">
                <a:latin typeface="Arial" pitchFamily="34" charset="0"/>
                <a:cs typeface="Arial" pitchFamily="34" charset="0"/>
              </a:rPr>
              <a:t>       ASSISTANT PROESSOR,</a:t>
            </a:r>
          </a:p>
          <a:p>
            <a:r>
              <a:rPr lang="en-IN" sz="1400" b="1" dirty="0" smtClean="0">
                <a:latin typeface="Arial" pitchFamily="34" charset="0"/>
                <a:cs typeface="Arial" pitchFamily="34" charset="0"/>
              </a:rPr>
              <a:t>       DEPARTMENT OF CSE,</a:t>
            </a:r>
          </a:p>
          <a:p>
            <a:r>
              <a:rPr lang="en-IN" sz="1400" b="1" dirty="0" smtClean="0">
                <a:latin typeface="Arial" pitchFamily="34" charset="0"/>
                <a:cs typeface="Arial" pitchFamily="34" charset="0"/>
              </a:rPr>
              <a:t>       PANIMALAR ENGINEERING COLLEGE</a:t>
            </a:r>
            <a:endParaRPr lang="en-US" sz="1400" b="1" dirty="0" smtClean="0">
              <a:latin typeface="Arial" pitchFamily="34" charset="0"/>
              <a:cs typeface="Arial" pitchFamily="34" charset="0"/>
            </a:endParaRPr>
          </a:p>
          <a:p>
            <a:r>
              <a:rPr lang="en-US" b="1" dirty="0" smtClean="0">
                <a:latin typeface="Arial" pitchFamily="34" charset="0"/>
                <a:cs typeface="Arial" pitchFamily="34" charset="0"/>
              </a:rPr>
              <a:t>        </a:t>
            </a:r>
          </a:p>
          <a:p>
            <a:endParaRPr lang="en-US" dirty="0"/>
          </a:p>
        </p:txBody>
      </p:sp>
      <p:sp>
        <p:nvSpPr>
          <p:cNvPr id="17" name="TextBox 16"/>
          <p:cNvSpPr txBox="1"/>
          <p:nvPr/>
        </p:nvSpPr>
        <p:spPr>
          <a:xfrm>
            <a:off x="6849373" y="4710024"/>
            <a:ext cx="4848045" cy="1292662"/>
          </a:xfrm>
          <a:prstGeom prst="rect">
            <a:avLst/>
          </a:prstGeom>
          <a:noFill/>
        </p:spPr>
        <p:txBody>
          <a:bodyPr wrap="square" rtlCol="0">
            <a:spAutoFit/>
          </a:bodyPr>
          <a:lstStyle/>
          <a:p>
            <a:r>
              <a:rPr lang="en-IN" dirty="0" smtClean="0"/>
              <a:t>      </a:t>
            </a:r>
            <a:r>
              <a:rPr lang="en-IN" sz="1400" b="1" dirty="0" smtClean="0">
                <a:latin typeface="Arial" pitchFamily="34" charset="0"/>
                <a:cs typeface="Arial" pitchFamily="34" charset="0"/>
              </a:rPr>
              <a:t>SUBMITTED  BY:</a:t>
            </a:r>
          </a:p>
          <a:p>
            <a:r>
              <a:rPr lang="en-IN" sz="1400" b="1" dirty="0" smtClean="0">
                <a:latin typeface="Arial" pitchFamily="34" charset="0"/>
                <a:cs typeface="Arial" pitchFamily="34" charset="0"/>
              </a:rPr>
              <a:t>             DINESH  K  R  (211417104054)</a:t>
            </a:r>
          </a:p>
          <a:p>
            <a:r>
              <a:rPr lang="en-IN" sz="1400" b="1" dirty="0" smtClean="0">
                <a:latin typeface="Arial" pitchFamily="34" charset="0"/>
                <a:cs typeface="Arial" pitchFamily="34" charset="0"/>
              </a:rPr>
              <a:t>             HAZARATH  SHRAVAN  M  R  (211417104084)</a:t>
            </a:r>
          </a:p>
          <a:p>
            <a:r>
              <a:rPr lang="en-IN" sz="1400" b="1" dirty="0" smtClean="0">
                <a:latin typeface="Arial" pitchFamily="34" charset="0"/>
                <a:cs typeface="Arial" pitchFamily="34" charset="0"/>
              </a:rPr>
              <a:t>             FAZIL  M  (211417104063) </a:t>
            </a:r>
            <a:r>
              <a:rPr lang="en-IN" sz="1400" dirty="0" smtClean="0">
                <a:latin typeface="Arial" pitchFamily="34" charset="0"/>
                <a:cs typeface="Arial" pitchFamily="34" charset="0"/>
              </a:rPr>
              <a:t>  </a:t>
            </a:r>
          </a:p>
          <a:p>
            <a:r>
              <a:rPr lang="en-IN" dirty="0" smtClean="0"/>
              <a:t>      </a:t>
            </a:r>
            <a:endParaRPr lang="en-US" dirty="0"/>
          </a:p>
        </p:txBody>
      </p:sp>
    </p:spTree>
    <p:extLst>
      <p:ext uri="{BB962C8B-B14F-4D97-AF65-F5344CB8AC3E}">
        <p14:creationId xmlns:p14="http://schemas.microsoft.com/office/powerpoint/2010/main" xmlns="" val="9899931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2500" b="1" dirty="0" smtClean="0">
                <a:solidFill>
                  <a:srgbClr val="FFC000"/>
                </a:solidFill>
              </a:rPr>
              <a:t>DFD Diagram</a:t>
            </a:r>
            <a:endParaRPr lang="en-US" sz="2500" b="1" dirty="0">
              <a:solidFill>
                <a:srgbClr val="FFC000"/>
              </a:solidFill>
            </a:endParaRPr>
          </a:p>
        </p:txBody>
      </p:sp>
      <p:pic>
        <p:nvPicPr>
          <p:cNvPr id="2050" name="Picture 2"/>
          <p:cNvPicPr>
            <a:picLocks noChangeAspect="1" noChangeArrowheads="1"/>
          </p:cNvPicPr>
          <p:nvPr/>
        </p:nvPicPr>
        <p:blipFill>
          <a:blip r:embed="rId2"/>
          <a:srcRect/>
          <a:stretch>
            <a:fillRect/>
          </a:stretch>
        </p:blipFill>
        <p:spPr bwMode="auto">
          <a:xfrm>
            <a:off x="2708695" y="955107"/>
            <a:ext cx="6271404" cy="1969247"/>
          </a:xfrm>
          <a:prstGeom prst="rect">
            <a:avLst/>
          </a:prstGeom>
          <a:noFill/>
          <a:ln w="9525">
            <a:noFill/>
            <a:miter lim="800000"/>
            <a:headEnd/>
            <a:tailEnd/>
          </a:ln>
          <a:effectLst/>
        </p:spPr>
      </p:pic>
      <p:pic>
        <p:nvPicPr>
          <p:cNvPr id="2051" name="Picture 3"/>
          <p:cNvPicPr>
            <a:picLocks noChangeAspect="1" noChangeArrowheads="1"/>
          </p:cNvPicPr>
          <p:nvPr/>
        </p:nvPicPr>
        <p:blipFill>
          <a:blip r:embed="rId3"/>
          <a:srcRect/>
          <a:stretch>
            <a:fillRect/>
          </a:stretch>
        </p:blipFill>
        <p:spPr bwMode="auto">
          <a:xfrm>
            <a:off x="2734574" y="3201929"/>
            <a:ext cx="6262777" cy="1533974"/>
          </a:xfrm>
          <a:prstGeom prst="rect">
            <a:avLst/>
          </a:prstGeom>
          <a:noFill/>
          <a:ln w="9525">
            <a:noFill/>
            <a:miter lim="800000"/>
            <a:headEnd/>
            <a:tailEnd/>
          </a:ln>
          <a:effectLst/>
        </p:spPr>
      </p:pic>
      <p:pic>
        <p:nvPicPr>
          <p:cNvPr id="2052" name="Picture 4"/>
          <p:cNvPicPr>
            <a:picLocks noChangeAspect="1" noChangeArrowheads="1"/>
          </p:cNvPicPr>
          <p:nvPr/>
        </p:nvPicPr>
        <p:blipFill>
          <a:blip r:embed="rId4"/>
          <a:srcRect/>
          <a:stretch>
            <a:fillRect/>
          </a:stretch>
        </p:blipFill>
        <p:spPr bwMode="auto">
          <a:xfrm>
            <a:off x="2725050" y="4919393"/>
            <a:ext cx="6272302" cy="1504950"/>
          </a:xfrm>
          <a:prstGeom prst="rect">
            <a:avLst/>
          </a:prstGeom>
          <a:noFill/>
          <a:ln w="9525">
            <a:noFill/>
            <a:miter lim="800000"/>
            <a:headEnd/>
            <a:tailEnd/>
          </a:ln>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2500" b="1" dirty="0" smtClean="0">
                <a:solidFill>
                  <a:srgbClr val="FFC000"/>
                </a:solidFill>
              </a:rPr>
              <a:t>Sequence Diagram</a:t>
            </a:r>
            <a:endParaRPr lang="en-US" sz="2500" b="1" dirty="0">
              <a:solidFill>
                <a:srgbClr val="FFC000"/>
              </a:solidFill>
            </a:endParaRPr>
          </a:p>
        </p:txBody>
      </p:sp>
      <p:pic>
        <p:nvPicPr>
          <p:cNvPr id="3" name="image14.jpeg" descr="C:\Users\USER\Downloads\sequence.jpg"/>
          <p:cNvPicPr/>
          <p:nvPr/>
        </p:nvPicPr>
        <p:blipFill>
          <a:blip r:embed="rId2" cstate="print"/>
          <a:stretch>
            <a:fillRect/>
          </a:stretch>
        </p:blipFill>
        <p:spPr>
          <a:xfrm>
            <a:off x="2355010" y="1169669"/>
            <a:ext cx="6952892" cy="554168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2500" b="1" dirty="0" smtClean="0">
                <a:solidFill>
                  <a:srgbClr val="FFC000"/>
                </a:solidFill>
              </a:rPr>
              <a:t>Collaboration Diagram</a:t>
            </a:r>
            <a:endParaRPr lang="en-US" sz="2500" b="1" dirty="0">
              <a:solidFill>
                <a:srgbClr val="FFC000"/>
              </a:solidFill>
            </a:endParaRPr>
          </a:p>
        </p:txBody>
      </p:sp>
      <p:pic>
        <p:nvPicPr>
          <p:cNvPr id="3" name="image15.jpeg" descr="C:\Users\USER\Downloads\collabaration.jpg"/>
          <p:cNvPicPr/>
          <p:nvPr/>
        </p:nvPicPr>
        <p:blipFill>
          <a:blip r:embed="rId2" cstate="print"/>
          <a:stretch>
            <a:fillRect/>
          </a:stretch>
        </p:blipFill>
        <p:spPr>
          <a:xfrm>
            <a:off x="2320505" y="1207698"/>
            <a:ext cx="7556739" cy="532249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FFFF00"/>
                </a:solidFill>
              </a:rPr>
              <a:t>MODULE DESCRIPTION</a:t>
            </a:r>
            <a:endParaRPr lang="en-US" b="1" dirty="0">
              <a:solidFill>
                <a:srgbClr val="FFFF00"/>
              </a:solidFill>
            </a:endParaRPr>
          </a:p>
        </p:txBody>
      </p:sp>
      <p:sp>
        <p:nvSpPr>
          <p:cNvPr id="3" name="Content Placeholder 2"/>
          <p:cNvSpPr>
            <a:spLocks noGrp="1"/>
          </p:cNvSpPr>
          <p:nvPr>
            <p:ph idx="1"/>
          </p:nvPr>
        </p:nvSpPr>
        <p:spPr>
          <a:xfrm>
            <a:off x="707366" y="1561382"/>
            <a:ext cx="9342487" cy="4687018"/>
          </a:xfrm>
        </p:spPr>
        <p:txBody>
          <a:bodyPr>
            <a:normAutofit fontScale="92500" lnSpcReduction="10000"/>
          </a:bodyPr>
          <a:lstStyle/>
          <a:p>
            <a:pPr algn="just"/>
            <a:r>
              <a:rPr lang="en-US" sz="2800" b="1" dirty="0" smtClean="0">
                <a:solidFill>
                  <a:srgbClr val="FFC000"/>
                </a:solidFill>
              </a:rPr>
              <a:t>Data Collection from patient’s by using sensor :</a:t>
            </a:r>
            <a:r>
              <a:rPr lang="en-US" sz="2400" b="1" dirty="0" smtClean="0">
                <a:solidFill>
                  <a:srgbClr val="FFC000"/>
                </a:solidFill>
              </a:rPr>
              <a:t> </a:t>
            </a:r>
          </a:p>
          <a:p>
            <a:pPr algn="just">
              <a:buNone/>
            </a:pPr>
            <a:r>
              <a:rPr lang="en-US" sz="2400" b="1" dirty="0" smtClean="0">
                <a:solidFill>
                  <a:srgbClr val="FFC000"/>
                </a:solidFill>
              </a:rPr>
              <a:t>                     </a:t>
            </a:r>
            <a:r>
              <a:rPr lang="en-US" sz="2400" dirty="0" smtClean="0"/>
              <a:t>Sensor is a devices to measure temperature, pulse, heart beat readings through electrical signals.</a:t>
            </a:r>
          </a:p>
          <a:p>
            <a:pPr algn="just">
              <a:buNone/>
            </a:pPr>
            <a:r>
              <a:rPr lang="en-US" sz="2400" dirty="0" smtClean="0"/>
              <a:t>                   Temperature is   the   most common  physical	measurement type in industrial applications.</a:t>
            </a:r>
          </a:p>
          <a:p>
            <a:pPr algn="just">
              <a:buNone/>
            </a:pPr>
            <a:r>
              <a:rPr lang="en-US" sz="2400" dirty="0" smtClean="0"/>
              <a:t>                   Pulse sensors use the photoelectric method.</a:t>
            </a:r>
          </a:p>
          <a:p>
            <a:pPr algn="just">
              <a:buNone/>
            </a:pPr>
            <a:r>
              <a:rPr lang="en-US" sz="2400" dirty="0" smtClean="0"/>
              <a:t>                   The heart rate sensor measures your heart rate in Beats per Minute using an optical LED light source and an LED light sensor.</a:t>
            </a:r>
          </a:p>
          <a:p>
            <a:pPr algn="just">
              <a:buNone/>
            </a:pPr>
            <a:r>
              <a:rPr lang="en-US" sz="2400" dirty="0" smtClean="0"/>
              <a:t>                  The sensor will get the information of patient’s temperature, pulse, heartbeat and transmit it into microcontroller.</a:t>
            </a:r>
          </a:p>
          <a:p>
            <a:pPr>
              <a:buNone/>
            </a:pPr>
            <a:endParaRPr lang="en-US" sz="2400" b="1" dirty="0">
              <a:solidFill>
                <a:srgbClr val="FFC0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48905" y="1121435"/>
            <a:ext cx="8971551" cy="4339087"/>
          </a:xfrm>
        </p:spPr>
        <p:txBody>
          <a:bodyPr>
            <a:normAutofit fontScale="25000" lnSpcReduction="20000"/>
          </a:bodyPr>
          <a:lstStyle/>
          <a:p>
            <a:pPr algn="just"/>
            <a:r>
              <a:rPr lang="en-US" sz="9800" b="1" dirty="0" smtClean="0">
                <a:solidFill>
                  <a:srgbClr val="FFC000"/>
                </a:solidFill>
              </a:rPr>
              <a:t>Transmit data from </a:t>
            </a:r>
            <a:r>
              <a:rPr lang="en-US" sz="9800" b="1" dirty="0" err="1" smtClean="0">
                <a:solidFill>
                  <a:srgbClr val="FFC000"/>
                </a:solidFill>
              </a:rPr>
              <a:t>ardunio</a:t>
            </a:r>
            <a:r>
              <a:rPr lang="en-US" sz="9800" b="1" dirty="0" smtClean="0">
                <a:solidFill>
                  <a:srgbClr val="FFC000"/>
                </a:solidFill>
              </a:rPr>
              <a:t> to IOT board by use of UART protocol :</a:t>
            </a:r>
          </a:p>
          <a:p>
            <a:pPr>
              <a:buNone/>
            </a:pPr>
            <a:endParaRPr lang="en-US" sz="2800" b="1" dirty="0" smtClean="0">
              <a:solidFill>
                <a:srgbClr val="FFC000"/>
              </a:solidFill>
            </a:endParaRPr>
          </a:p>
          <a:p>
            <a:pPr lvl="1" algn="just">
              <a:buNone/>
            </a:pPr>
            <a:r>
              <a:rPr lang="en-US" sz="2900" b="1" dirty="0" smtClean="0">
                <a:solidFill>
                  <a:srgbClr val="FFC000"/>
                </a:solidFill>
              </a:rPr>
              <a:t>                                             </a:t>
            </a:r>
            <a:r>
              <a:rPr lang="en-US" sz="9600" b="1" dirty="0" smtClean="0">
                <a:solidFill>
                  <a:srgbClr val="FFC000"/>
                </a:solidFill>
              </a:rPr>
              <a:t>      </a:t>
            </a:r>
            <a:r>
              <a:rPr lang="en-US" sz="9600" dirty="0" smtClean="0"/>
              <a:t>Microcontrollers can take inputs from the device they controlling and retain control by sending the device signals to different parts of the device.</a:t>
            </a:r>
          </a:p>
          <a:p>
            <a:pPr lvl="1" algn="just">
              <a:buNone/>
            </a:pPr>
            <a:r>
              <a:rPr lang="en-US" sz="9600" dirty="0" smtClean="0"/>
              <a:t>                      Microcontroller will transmit data from </a:t>
            </a:r>
            <a:r>
              <a:rPr lang="en-US" sz="9600" dirty="0" err="1" smtClean="0"/>
              <a:t>arduino</a:t>
            </a:r>
            <a:r>
              <a:rPr lang="en-US" sz="9600" dirty="0" smtClean="0"/>
              <a:t> to IOT board by using UART protocol.</a:t>
            </a:r>
          </a:p>
          <a:p>
            <a:pPr lvl="1" algn="just">
              <a:buNone/>
            </a:pPr>
            <a:r>
              <a:rPr lang="en-US" sz="6700" dirty="0" smtClean="0"/>
              <a:t>                     </a:t>
            </a:r>
            <a:r>
              <a:rPr lang="en-US" sz="9600" dirty="0" smtClean="0"/>
              <a:t>It provides  transmit data  and a receive data and then send it to the server.</a:t>
            </a:r>
          </a:p>
          <a:p>
            <a:pPr lvl="1" algn="just">
              <a:buNone/>
            </a:pPr>
            <a:r>
              <a:rPr lang="en-US" sz="6700" dirty="0" smtClean="0"/>
              <a:t>                           </a:t>
            </a:r>
            <a:r>
              <a:rPr lang="en-US" sz="9600" dirty="0" smtClean="0"/>
              <a:t>And it will be stored in server and display that information to the doctor.</a:t>
            </a:r>
          </a:p>
          <a:p>
            <a:endParaRPr lang="en-US" sz="2900" dirty="0" smtClean="0"/>
          </a:p>
          <a:p>
            <a:pPr>
              <a:buNone/>
            </a:pPr>
            <a:r>
              <a:rPr lang="en-US" sz="2900" dirty="0" smtClean="0"/>
              <a:t> </a:t>
            </a:r>
          </a:p>
          <a:p>
            <a:pPr>
              <a:buNone/>
            </a:pPr>
            <a:endParaRPr lang="en-US" sz="2400" dirty="0">
              <a:solidFill>
                <a:srgbClr val="FFC0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2860" y="759126"/>
            <a:ext cx="9376993" cy="5489274"/>
          </a:xfrm>
        </p:spPr>
        <p:txBody>
          <a:bodyPr>
            <a:normAutofit/>
          </a:bodyPr>
          <a:lstStyle/>
          <a:p>
            <a:r>
              <a:rPr lang="en-US" sz="3200" b="1" dirty="0" smtClean="0">
                <a:solidFill>
                  <a:srgbClr val="FFC000"/>
                </a:solidFill>
              </a:rPr>
              <a:t>Transmit data from IOT board to server by use of MQQT protocol :</a:t>
            </a:r>
          </a:p>
          <a:p>
            <a:pPr lvl="1" algn="just">
              <a:buNone/>
            </a:pPr>
            <a:r>
              <a:rPr lang="en-US" sz="2000" b="1" dirty="0" smtClean="0">
                <a:solidFill>
                  <a:srgbClr val="FFC000"/>
                </a:solidFill>
              </a:rPr>
              <a:t>                      </a:t>
            </a:r>
            <a:r>
              <a:rPr lang="en-US" sz="2000" dirty="0" smtClean="0"/>
              <a:t>IOT board will transmit the data to server by use of MQQT protocol.</a:t>
            </a:r>
          </a:p>
          <a:p>
            <a:pPr lvl="1" algn="just">
              <a:buNone/>
            </a:pPr>
            <a:r>
              <a:rPr lang="en-US" sz="2000" dirty="0" smtClean="0"/>
              <a:t>                       </a:t>
            </a:r>
            <a:r>
              <a:rPr lang="en-US" sz="2000" dirty="0" err="1" smtClean="0"/>
              <a:t>IoT</a:t>
            </a:r>
            <a:r>
              <a:rPr lang="en-US" sz="2000" dirty="0" smtClean="0"/>
              <a:t> prototyping kits and development boards combine microcontrollers and processors</a:t>
            </a:r>
            <a:r>
              <a:rPr lang="en-US" dirty="0" smtClean="0"/>
              <a:t>.</a:t>
            </a:r>
            <a:endParaRPr lang="en-US" sz="1400" dirty="0" smtClean="0"/>
          </a:p>
          <a:p>
            <a:pPr lvl="1" algn="just">
              <a:buNone/>
            </a:pPr>
            <a:r>
              <a:rPr lang="en-US" sz="2000" dirty="0" smtClean="0"/>
              <a:t>                       MQ Telemetry Transport is an extremely simple and lightweight messaging protocol (subscribe and publish) designed for limited devices and networks with high latency, low bandwidth or unreliable networks. By using the data received from controller the doctor can suggest the treatment to the patient.</a:t>
            </a:r>
          </a:p>
          <a:p>
            <a:pPr lvl="1" algn="just">
              <a:buNone/>
            </a:pPr>
            <a:r>
              <a:rPr lang="en-US" dirty="0" smtClean="0"/>
              <a:t>                        </a:t>
            </a:r>
            <a:r>
              <a:rPr lang="en-US" sz="2000" dirty="0" smtClean="0"/>
              <a:t>As it reduces the human effort then it definitely saves out time.</a:t>
            </a:r>
          </a:p>
          <a:p>
            <a:pPr>
              <a:buNone/>
            </a:pPr>
            <a:endParaRPr lang="en-US" sz="3200" dirty="0">
              <a:solidFill>
                <a:srgbClr val="FFC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958071"/>
          </a:xfrm>
        </p:spPr>
        <p:txBody>
          <a:bodyPr/>
          <a:lstStyle/>
          <a:p>
            <a:r>
              <a:rPr lang="en-US" sz="3600" b="1" dirty="0" smtClean="0">
                <a:solidFill>
                  <a:srgbClr val="FFFF00"/>
                </a:solidFill>
              </a:rPr>
              <a:t>PERFORMANCE EVALUATION</a:t>
            </a:r>
            <a:endParaRPr lang="en-US" sz="3600" b="1" dirty="0">
              <a:solidFill>
                <a:srgbClr val="FFFF00"/>
              </a:solidFill>
            </a:endParaRPr>
          </a:p>
        </p:txBody>
      </p:sp>
      <p:pic>
        <p:nvPicPr>
          <p:cNvPr id="6" name="Picture 7"/>
          <p:cNvPicPr>
            <a:picLocks noGrp="1" noChangeAspect="1" noChangeArrowheads="1"/>
          </p:cNvPicPr>
          <p:nvPr>
            <p:ph idx="1"/>
          </p:nvPr>
        </p:nvPicPr>
        <p:blipFill>
          <a:blip r:embed="rId2"/>
          <a:srcRect/>
          <a:stretch>
            <a:fillRect/>
          </a:stretch>
        </p:blipFill>
        <p:spPr bwMode="auto">
          <a:xfrm>
            <a:off x="1312921" y="2303673"/>
            <a:ext cx="4375587" cy="3001571"/>
          </a:xfrm>
          <a:prstGeom prst="rect">
            <a:avLst/>
          </a:prstGeom>
          <a:noFill/>
          <a:ln w="9525">
            <a:noFill/>
            <a:miter lim="800000"/>
            <a:headEnd/>
            <a:tailEnd/>
          </a:ln>
          <a:effectLst/>
        </p:spPr>
      </p:pic>
      <p:sp>
        <p:nvSpPr>
          <p:cNvPr id="8" name="Rectangle 7"/>
          <p:cNvSpPr/>
          <p:nvPr/>
        </p:nvSpPr>
        <p:spPr>
          <a:xfrm>
            <a:off x="1005840" y="1306286"/>
            <a:ext cx="7931126" cy="62701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500" b="1" dirty="0" err="1" smtClean="0">
                <a:solidFill>
                  <a:srgbClr val="FFC000"/>
                </a:solidFill>
              </a:rPr>
              <a:t>TestCases</a:t>
            </a:r>
            <a:r>
              <a:rPr lang="en-US" sz="2500" b="1" dirty="0" smtClean="0">
                <a:solidFill>
                  <a:srgbClr val="FFC000"/>
                </a:solidFill>
              </a:rPr>
              <a:t> For GPS and GSM Module</a:t>
            </a:r>
            <a:endParaRPr lang="en-US" sz="2500" b="1" dirty="0">
              <a:solidFill>
                <a:srgbClr val="FFC000"/>
              </a:solidFill>
            </a:endParaRPr>
          </a:p>
        </p:txBody>
      </p:sp>
      <p:pic>
        <p:nvPicPr>
          <p:cNvPr id="7" name="Picture 6"/>
          <p:cNvPicPr>
            <a:picLocks noChangeAspect="1" noChangeArrowheads="1"/>
          </p:cNvPicPr>
          <p:nvPr/>
        </p:nvPicPr>
        <p:blipFill>
          <a:blip r:embed="rId3"/>
          <a:srcRect/>
          <a:stretch>
            <a:fillRect/>
          </a:stretch>
        </p:blipFill>
        <p:spPr bwMode="auto">
          <a:xfrm>
            <a:off x="6226082" y="2341566"/>
            <a:ext cx="5286375" cy="2739392"/>
          </a:xfrm>
          <a:prstGeom prst="rect">
            <a:avLst/>
          </a:prstGeom>
          <a:noFill/>
          <a:ln w="9525">
            <a:noFill/>
            <a:miter lim="800000"/>
            <a:headEnd/>
            <a:tailEnd/>
          </a:ln>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53568"/>
          </a:xfrm>
        </p:spPr>
        <p:txBody>
          <a:bodyPr/>
          <a:lstStyle/>
          <a:p>
            <a:r>
              <a:rPr lang="en-US" sz="3600" b="1" dirty="0" smtClean="0">
                <a:solidFill>
                  <a:srgbClr val="FFFF00"/>
                </a:solidFill>
                <a:latin typeface="+mn-lt"/>
              </a:rPr>
              <a:t>SCREENSHOTS</a:t>
            </a:r>
            <a:endParaRPr lang="en-US" sz="3600" b="1" dirty="0">
              <a:solidFill>
                <a:srgbClr val="FFFF00"/>
              </a:solidFill>
              <a:latin typeface="+mn-lt"/>
            </a:endParaRPr>
          </a:p>
        </p:txBody>
      </p:sp>
      <p:sp>
        <p:nvSpPr>
          <p:cNvPr id="3" name="Content Placeholder 2"/>
          <p:cNvSpPr>
            <a:spLocks noGrp="1"/>
          </p:cNvSpPr>
          <p:nvPr>
            <p:ph idx="1"/>
          </p:nvPr>
        </p:nvSpPr>
        <p:spPr>
          <a:xfrm>
            <a:off x="1017048" y="1257732"/>
            <a:ext cx="8946541" cy="4602479"/>
          </a:xfrm>
        </p:spPr>
        <p:txBody>
          <a:bodyPr/>
          <a:lstStyle/>
          <a:p>
            <a:r>
              <a:rPr lang="en-US" sz="2500" b="1" dirty="0" smtClean="0">
                <a:solidFill>
                  <a:srgbClr val="FFC000"/>
                </a:solidFill>
                <a:latin typeface="+mn-lt"/>
              </a:rPr>
              <a:t>ECG Sensor</a:t>
            </a:r>
          </a:p>
          <a:p>
            <a:pPr>
              <a:buNone/>
            </a:pPr>
            <a:r>
              <a:rPr lang="en-US" dirty="0" smtClean="0">
                <a:latin typeface="Bookman Old Style" pitchFamily="18" charset="0"/>
              </a:rPr>
              <a:t>			</a:t>
            </a:r>
            <a:endParaRPr lang="en-US" dirty="0">
              <a:latin typeface="Bookman Old Style" pitchFamily="18" charset="0"/>
            </a:endParaRPr>
          </a:p>
        </p:txBody>
      </p:sp>
      <p:pic>
        <p:nvPicPr>
          <p:cNvPr id="3074" name="Picture 2"/>
          <p:cNvPicPr>
            <a:picLocks noChangeAspect="1" noChangeArrowheads="1"/>
          </p:cNvPicPr>
          <p:nvPr/>
        </p:nvPicPr>
        <p:blipFill>
          <a:blip r:embed="rId2"/>
          <a:srcRect/>
          <a:stretch>
            <a:fillRect/>
          </a:stretch>
        </p:blipFill>
        <p:spPr bwMode="auto">
          <a:xfrm>
            <a:off x="2449902" y="1863307"/>
            <a:ext cx="6165940" cy="4564086"/>
          </a:xfrm>
          <a:prstGeom prst="rect">
            <a:avLst/>
          </a:prstGeom>
          <a:noFill/>
          <a:ln w="9525">
            <a:noFill/>
            <a:miter lim="800000"/>
            <a:headEnd/>
            <a:tailEnd/>
          </a:ln>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03312" y="561704"/>
            <a:ext cx="8946541" cy="5686696"/>
          </a:xfrm>
        </p:spPr>
        <p:txBody>
          <a:bodyPr/>
          <a:lstStyle/>
          <a:p>
            <a:r>
              <a:rPr lang="en-US" sz="2500" b="1" dirty="0" smtClean="0">
                <a:solidFill>
                  <a:srgbClr val="FFC000"/>
                </a:solidFill>
                <a:latin typeface="+mn-lt"/>
              </a:rPr>
              <a:t>GPRS</a:t>
            </a:r>
          </a:p>
          <a:p>
            <a:pPr>
              <a:buNone/>
            </a:pPr>
            <a:r>
              <a:rPr lang="en-US" dirty="0" smtClean="0">
                <a:latin typeface="Bookman Old Style" pitchFamily="18" charset="0"/>
              </a:rPr>
              <a:t>			</a:t>
            </a:r>
            <a:endParaRPr lang="en-US" dirty="0">
              <a:latin typeface="Bookman Old Style" pitchFamily="18" charset="0"/>
            </a:endParaRPr>
          </a:p>
        </p:txBody>
      </p:sp>
      <p:pic>
        <p:nvPicPr>
          <p:cNvPr id="4098" name="Picture 2"/>
          <p:cNvPicPr>
            <a:picLocks noChangeAspect="1" noChangeArrowheads="1"/>
          </p:cNvPicPr>
          <p:nvPr/>
        </p:nvPicPr>
        <p:blipFill>
          <a:blip r:embed="rId2"/>
          <a:srcRect/>
          <a:stretch>
            <a:fillRect/>
          </a:stretch>
        </p:blipFill>
        <p:spPr bwMode="auto">
          <a:xfrm>
            <a:off x="2372264" y="1311215"/>
            <a:ext cx="6029864" cy="5074253"/>
          </a:xfrm>
          <a:prstGeom prst="rect">
            <a:avLst/>
          </a:prstGeom>
          <a:noFill/>
          <a:ln w="9525">
            <a:noFill/>
            <a:miter lim="800000"/>
            <a:headEnd/>
            <a:tailEnd/>
          </a:ln>
          <a:effec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03312" y="770710"/>
            <a:ext cx="8946541" cy="5477690"/>
          </a:xfrm>
        </p:spPr>
        <p:txBody>
          <a:bodyPr/>
          <a:lstStyle/>
          <a:p>
            <a:r>
              <a:rPr lang="en-IN" sz="2500" b="1" dirty="0" smtClean="0">
                <a:solidFill>
                  <a:srgbClr val="FFC000"/>
                </a:solidFill>
                <a:latin typeface="+mn-lt"/>
              </a:rPr>
              <a:t>IR Sensor</a:t>
            </a:r>
          </a:p>
          <a:p>
            <a:endParaRPr lang="en-IN" sz="2500" b="1" dirty="0" smtClean="0">
              <a:solidFill>
                <a:srgbClr val="FFC000"/>
              </a:solidFill>
              <a:latin typeface="Bookman Old Style" pitchFamily="18" charset="0"/>
            </a:endParaRPr>
          </a:p>
          <a:p>
            <a:endParaRPr lang="en-IN" sz="2500" b="1" dirty="0" smtClean="0">
              <a:solidFill>
                <a:srgbClr val="FFC000"/>
              </a:solidFill>
              <a:latin typeface="Bookman Old Style" pitchFamily="18" charset="0"/>
            </a:endParaRPr>
          </a:p>
          <a:p>
            <a:pPr>
              <a:buNone/>
            </a:pPr>
            <a:endParaRPr lang="en-IN" sz="2500" b="1" dirty="0" smtClean="0">
              <a:solidFill>
                <a:srgbClr val="FFC000"/>
              </a:solidFill>
              <a:latin typeface="Bookman Old Style" pitchFamily="18" charset="0"/>
            </a:endParaRPr>
          </a:p>
          <a:p>
            <a:pPr>
              <a:buNone/>
            </a:pPr>
            <a:endParaRPr lang="en-IN" sz="2500" b="1" dirty="0" smtClean="0">
              <a:solidFill>
                <a:srgbClr val="FFC000"/>
              </a:solidFill>
              <a:latin typeface="Bookman Old Style" pitchFamily="18" charset="0"/>
            </a:endParaRPr>
          </a:p>
          <a:p>
            <a:pPr>
              <a:buNone/>
            </a:pPr>
            <a:endParaRPr lang="en-IN" sz="2500" b="1" dirty="0" smtClean="0">
              <a:solidFill>
                <a:srgbClr val="FFC000"/>
              </a:solidFill>
              <a:latin typeface="Bookman Old Style" pitchFamily="18" charset="0"/>
            </a:endParaRPr>
          </a:p>
          <a:p>
            <a:pPr>
              <a:buNone/>
            </a:pPr>
            <a:endParaRPr lang="en-IN" sz="2500" b="1" dirty="0" smtClean="0">
              <a:solidFill>
                <a:srgbClr val="FFC000"/>
              </a:solidFill>
              <a:latin typeface="Bookman Old Style" pitchFamily="18" charset="0"/>
            </a:endParaRPr>
          </a:p>
          <a:p>
            <a:pPr>
              <a:buNone/>
            </a:pPr>
            <a:endParaRPr lang="en-US" sz="2500" b="1" dirty="0" smtClean="0">
              <a:solidFill>
                <a:srgbClr val="FFC000"/>
              </a:solidFill>
              <a:latin typeface="Bookman Old Style" pitchFamily="18" charset="0"/>
            </a:endParaRPr>
          </a:p>
          <a:p>
            <a:pPr>
              <a:buNone/>
            </a:pPr>
            <a:r>
              <a:rPr lang="en-US" dirty="0" smtClean="0">
                <a:latin typeface="Bookman Old Style" pitchFamily="18" charset="0"/>
              </a:rPr>
              <a:t>			</a:t>
            </a:r>
            <a:endParaRPr lang="en-US" dirty="0">
              <a:latin typeface="Bookman Old Style" pitchFamily="18" charset="0"/>
            </a:endParaRPr>
          </a:p>
        </p:txBody>
      </p:sp>
      <p:pic>
        <p:nvPicPr>
          <p:cNvPr id="5122" name="Picture 2"/>
          <p:cNvPicPr>
            <a:picLocks noChangeAspect="1" noChangeArrowheads="1"/>
          </p:cNvPicPr>
          <p:nvPr/>
        </p:nvPicPr>
        <p:blipFill>
          <a:blip r:embed="rId2"/>
          <a:srcRect/>
          <a:stretch>
            <a:fillRect/>
          </a:stretch>
        </p:blipFill>
        <p:spPr bwMode="auto">
          <a:xfrm>
            <a:off x="1852609" y="1397479"/>
            <a:ext cx="6747927" cy="4828014"/>
          </a:xfrm>
          <a:prstGeom prst="rect">
            <a:avLst/>
          </a:prstGeom>
          <a:noFill/>
          <a:ln w="9525">
            <a:noFill/>
            <a:miter lim="800000"/>
            <a:headEnd/>
            <a:tailEnd/>
          </a:ln>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14379"/>
          </a:xfrm>
        </p:spPr>
        <p:txBody>
          <a:bodyPr/>
          <a:lstStyle/>
          <a:p>
            <a:r>
              <a:rPr lang="en-US" sz="3600" b="1" dirty="0" smtClean="0">
                <a:solidFill>
                  <a:srgbClr val="FFFF00"/>
                </a:solidFill>
                <a:latin typeface="Century Gothic" pitchFamily="34" charset="0"/>
                <a:cs typeface="Arial" pitchFamily="34" charset="0"/>
              </a:rPr>
              <a:t>INTRODUCTION</a:t>
            </a:r>
            <a:endParaRPr lang="en-US" sz="3600" b="1" dirty="0">
              <a:solidFill>
                <a:srgbClr val="FFFF00"/>
              </a:solidFill>
              <a:latin typeface="Century Gothic" pitchFamily="34" charset="0"/>
              <a:cs typeface="Arial" pitchFamily="34" charset="0"/>
            </a:endParaRPr>
          </a:p>
        </p:txBody>
      </p:sp>
      <p:sp>
        <p:nvSpPr>
          <p:cNvPr id="3" name="Content Placeholder 2"/>
          <p:cNvSpPr>
            <a:spLocks noGrp="1"/>
          </p:cNvSpPr>
          <p:nvPr>
            <p:ph idx="1"/>
          </p:nvPr>
        </p:nvSpPr>
        <p:spPr>
          <a:xfrm>
            <a:off x="875212" y="1476103"/>
            <a:ext cx="9640388" cy="5003073"/>
          </a:xfrm>
        </p:spPr>
        <p:txBody>
          <a:bodyPr>
            <a:normAutofit fontScale="85000" lnSpcReduction="20000"/>
          </a:bodyPr>
          <a:lstStyle/>
          <a:p>
            <a:pPr>
              <a:buNone/>
            </a:pPr>
            <a:r>
              <a:rPr lang="en-US" b="1" dirty="0" smtClean="0"/>
              <a:t>	</a:t>
            </a:r>
            <a:endParaRPr lang="en-US" dirty="0" smtClean="0"/>
          </a:p>
          <a:p>
            <a:pPr lvl="0" algn="just"/>
            <a:r>
              <a:rPr lang="en-US" dirty="0" smtClean="0"/>
              <a:t>Traffic signals in India has a fixed time period to switch the signals. No changes for emergency vehicles.</a:t>
            </a:r>
          </a:p>
          <a:p>
            <a:pPr lvl="0" algn="just"/>
            <a:r>
              <a:rPr lang="en-US" dirty="0" smtClean="0"/>
              <a:t>This makes the patient in ambulance to sever stage. To deal with this problem we designed this system.</a:t>
            </a:r>
          </a:p>
          <a:p>
            <a:pPr lvl="0" algn="just"/>
            <a:r>
              <a:rPr lang="en-US" dirty="0" smtClean="0"/>
              <a:t>In this paper, we propose an IOT-based system for patients with the risk of heart attack and uneven body temperature, high pulse rate.</a:t>
            </a:r>
          </a:p>
          <a:p>
            <a:pPr lvl="0" algn="just"/>
            <a:r>
              <a:rPr lang="en-US" dirty="0" smtClean="0"/>
              <a:t>If the condition is critical an alert notification will be sent to the hospital monitoring database.</a:t>
            </a:r>
          </a:p>
          <a:p>
            <a:pPr lvl="0" algn="just"/>
            <a:r>
              <a:rPr lang="en-US" dirty="0" smtClean="0"/>
              <a:t>This system consists of various sensors which collects the patient's information and transmit those information to the server via IOT board.</a:t>
            </a:r>
          </a:p>
          <a:p>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03312" y="770710"/>
            <a:ext cx="8946541" cy="5477690"/>
          </a:xfrm>
        </p:spPr>
        <p:txBody>
          <a:bodyPr/>
          <a:lstStyle/>
          <a:p>
            <a:r>
              <a:rPr lang="en-IN" sz="2500" b="1" dirty="0" smtClean="0">
                <a:solidFill>
                  <a:srgbClr val="FFC000"/>
                </a:solidFill>
                <a:latin typeface="+mn-lt"/>
              </a:rPr>
              <a:t>GSM</a:t>
            </a:r>
            <a:endParaRPr lang="en-US" sz="2500" b="1" dirty="0" smtClean="0">
              <a:solidFill>
                <a:srgbClr val="FFC000"/>
              </a:solidFill>
              <a:latin typeface="+mn-lt"/>
            </a:endParaRPr>
          </a:p>
          <a:p>
            <a:pPr>
              <a:buNone/>
            </a:pPr>
            <a:r>
              <a:rPr lang="en-US" dirty="0" smtClean="0">
                <a:latin typeface="Bookman Old Style" pitchFamily="18" charset="0"/>
              </a:rPr>
              <a:t>			</a:t>
            </a:r>
            <a:endParaRPr lang="en-US" dirty="0">
              <a:latin typeface="Bookman Old Style" pitchFamily="18" charset="0"/>
            </a:endParaRPr>
          </a:p>
        </p:txBody>
      </p:sp>
      <p:pic>
        <p:nvPicPr>
          <p:cNvPr id="6146" name="Picture 2"/>
          <p:cNvPicPr>
            <a:picLocks noChangeAspect="1" noChangeArrowheads="1"/>
          </p:cNvPicPr>
          <p:nvPr/>
        </p:nvPicPr>
        <p:blipFill>
          <a:blip r:embed="rId2"/>
          <a:srcRect/>
          <a:stretch>
            <a:fillRect/>
          </a:stretch>
        </p:blipFill>
        <p:spPr bwMode="auto">
          <a:xfrm>
            <a:off x="2406770" y="1464894"/>
            <a:ext cx="7627594" cy="4849642"/>
          </a:xfrm>
          <a:prstGeom prst="rect">
            <a:avLst/>
          </a:prstGeom>
          <a:noFill/>
          <a:ln w="9525">
            <a:noFill/>
            <a:miter lim="800000"/>
            <a:headEnd/>
            <a:tailEnd/>
          </a:ln>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03312" y="796834"/>
            <a:ext cx="8946541" cy="5451565"/>
          </a:xfrm>
        </p:spPr>
        <p:txBody>
          <a:bodyPr/>
          <a:lstStyle/>
          <a:p>
            <a:r>
              <a:rPr lang="en-IN" sz="2500" b="1" dirty="0" err="1" smtClean="0">
                <a:solidFill>
                  <a:srgbClr val="FFC000"/>
                </a:solidFill>
                <a:latin typeface="+mn-lt"/>
              </a:rPr>
              <a:t>HeartBeat</a:t>
            </a:r>
            <a:r>
              <a:rPr lang="en-IN" sz="2500" b="1" dirty="0" smtClean="0">
                <a:solidFill>
                  <a:srgbClr val="FFC000"/>
                </a:solidFill>
                <a:latin typeface="+mn-lt"/>
              </a:rPr>
              <a:t> Sensor</a:t>
            </a:r>
            <a:endParaRPr lang="en-US" sz="2500" b="1" dirty="0" smtClean="0">
              <a:solidFill>
                <a:srgbClr val="FFC000"/>
              </a:solidFill>
              <a:latin typeface="+mn-lt"/>
            </a:endParaRPr>
          </a:p>
          <a:p>
            <a:pPr>
              <a:buNone/>
            </a:pPr>
            <a:r>
              <a:rPr lang="en-US" dirty="0" smtClean="0">
                <a:latin typeface="Bookman Old Style" pitchFamily="18" charset="0"/>
              </a:rPr>
              <a:t>			</a:t>
            </a:r>
            <a:endParaRPr lang="en-US" dirty="0">
              <a:latin typeface="Bookman Old Style" pitchFamily="18" charset="0"/>
            </a:endParaRPr>
          </a:p>
        </p:txBody>
      </p:sp>
      <p:sp>
        <p:nvSpPr>
          <p:cNvPr id="19458" name="AutoShape 2" descr="blob:https://web.whatsapp.com/9968a3ed-2f45-49cb-82f5-2b50b97c691e"/>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9459" name="Picture 3"/>
          <p:cNvPicPr>
            <a:picLocks noChangeAspect="1" noChangeArrowheads="1"/>
          </p:cNvPicPr>
          <p:nvPr/>
        </p:nvPicPr>
        <p:blipFill>
          <a:blip r:embed="rId2"/>
          <a:srcRect/>
          <a:stretch>
            <a:fillRect/>
          </a:stretch>
        </p:blipFill>
        <p:spPr bwMode="auto">
          <a:xfrm>
            <a:off x="2527539" y="1613139"/>
            <a:ext cx="7052957" cy="4891177"/>
          </a:xfrm>
          <a:prstGeom prst="rect">
            <a:avLst/>
          </a:prstGeom>
          <a:noFill/>
          <a:ln w="9525">
            <a:noFill/>
            <a:miter lim="800000"/>
            <a:headEnd/>
            <a:tailEnd/>
          </a:ln>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43796" y="741872"/>
            <a:ext cx="3634328" cy="523220"/>
          </a:xfrm>
          <a:prstGeom prst="rect">
            <a:avLst/>
          </a:prstGeom>
          <a:noFill/>
        </p:spPr>
        <p:txBody>
          <a:bodyPr wrap="none" rtlCol="0">
            <a:spAutoFit/>
          </a:bodyPr>
          <a:lstStyle/>
          <a:p>
            <a:r>
              <a:rPr lang="en-IN" sz="2800" b="1" dirty="0" smtClean="0">
                <a:solidFill>
                  <a:srgbClr val="FFFF00"/>
                </a:solidFill>
              </a:rPr>
              <a:t>OUTPUT  SNAPSHOTS</a:t>
            </a:r>
            <a:endParaRPr lang="en-US" sz="2800" b="1" dirty="0">
              <a:solidFill>
                <a:srgbClr val="FFFF00"/>
              </a:solidFill>
            </a:endParaRPr>
          </a:p>
        </p:txBody>
      </p:sp>
      <p:pic>
        <p:nvPicPr>
          <p:cNvPr id="1027" name="Picture 3"/>
          <p:cNvPicPr>
            <a:picLocks noChangeAspect="1" noChangeArrowheads="1"/>
          </p:cNvPicPr>
          <p:nvPr/>
        </p:nvPicPr>
        <p:blipFill>
          <a:blip r:embed="rId2"/>
          <a:srcRect/>
          <a:stretch>
            <a:fillRect/>
          </a:stretch>
        </p:blipFill>
        <p:spPr bwMode="auto">
          <a:xfrm>
            <a:off x="1130473" y="1291998"/>
            <a:ext cx="4140267" cy="5490195"/>
          </a:xfrm>
          <a:prstGeom prst="rect">
            <a:avLst/>
          </a:prstGeom>
          <a:noFill/>
          <a:ln w="9525">
            <a:noFill/>
            <a:miter lim="800000"/>
            <a:headEnd/>
            <a:tailEnd/>
          </a:ln>
          <a:effectLst/>
        </p:spPr>
      </p:pic>
      <p:pic>
        <p:nvPicPr>
          <p:cNvPr id="1028" name="Picture 4"/>
          <p:cNvPicPr>
            <a:picLocks noChangeAspect="1" noChangeArrowheads="1"/>
          </p:cNvPicPr>
          <p:nvPr/>
        </p:nvPicPr>
        <p:blipFill>
          <a:blip r:embed="rId3"/>
          <a:srcRect/>
          <a:stretch>
            <a:fillRect/>
          </a:stretch>
        </p:blipFill>
        <p:spPr bwMode="auto">
          <a:xfrm>
            <a:off x="6668219" y="1322576"/>
            <a:ext cx="3747459" cy="5423282"/>
          </a:xfrm>
          <a:prstGeom prst="rect">
            <a:avLst/>
          </a:prstGeom>
          <a:noFill/>
          <a:ln w="9525">
            <a:noFill/>
            <a:miter lim="800000"/>
            <a:headEnd/>
            <a:tailEnd/>
          </a:ln>
          <a:effec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4217" y="766227"/>
            <a:ext cx="8966617" cy="892756"/>
          </a:xfrm>
        </p:spPr>
        <p:txBody>
          <a:bodyPr/>
          <a:lstStyle/>
          <a:p>
            <a:r>
              <a:rPr lang="en-US" sz="3600" b="1" dirty="0" smtClean="0">
                <a:solidFill>
                  <a:srgbClr val="FFFF00"/>
                </a:solidFill>
                <a:latin typeface="+mn-lt"/>
              </a:rPr>
              <a:t>CONCLUSION</a:t>
            </a:r>
            <a:endParaRPr lang="en-US" sz="3600" b="1" dirty="0">
              <a:solidFill>
                <a:srgbClr val="FFFF00"/>
              </a:solidFill>
              <a:latin typeface="+mn-lt"/>
            </a:endParaRPr>
          </a:p>
        </p:txBody>
      </p:sp>
      <p:sp>
        <p:nvSpPr>
          <p:cNvPr id="3" name="Content Placeholder 2"/>
          <p:cNvSpPr>
            <a:spLocks noGrp="1"/>
          </p:cNvSpPr>
          <p:nvPr>
            <p:ph idx="1"/>
          </p:nvPr>
        </p:nvSpPr>
        <p:spPr>
          <a:xfrm>
            <a:off x="905774" y="1633105"/>
            <a:ext cx="9178505" cy="4767695"/>
          </a:xfrm>
        </p:spPr>
        <p:txBody>
          <a:bodyPr>
            <a:normAutofit fontScale="85000" lnSpcReduction="10000"/>
          </a:bodyPr>
          <a:lstStyle/>
          <a:p>
            <a:pPr lvl="0" algn="just">
              <a:buNone/>
            </a:pPr>
            <a:r>
              <a:rPr lang="en-US" dirty="0" smtClean="0"/>
              <a:t>			</a:t>
            </a:r>
            <a:r>
              <a:rPr lang="en-US" sz="2400" dirty="0" smtClean="0"/>
              <a:t>In this paper, we propose an IOT-based system for patients with the risk of heart attack and uneven body temperature or any other sever condition in ambulance. If the condition is critical the information about the patient will be sent to the hospital database. This paper proposes a system to update patient data to hospital servers for analyzing. The doctor can view patient details, before the patient entering in to the hospital. We approach a system which is used to connect the ambulance and hospitals.</a:t>
            </a:r>
          </a:p>
          <a:p>
            <a:pPr lvl="0" algn="just">
              <a:buNone/>
            </a:pPr>
            <a:endParaRPr lang="en-US" b="1" dirty="0" smtClean="0">
              <a:solidFill>
                <a:srgbClr val="FFFF00"/>
              </a:solidFill>
              <a:latin typeface="Bookman Old Style" pitchFamily="18" charset="0"/>
            </a:endParaRPr>
          </a:p>
          <a:p>
            <a:pPr lvl="0" algn="just">
              <a:buNone/>
            </a:pPr>
            <a:r>
              <a:rPr lang="en-US" sz="3900" b="1" dirty="0" smtClean="0">
                <a:solidFill>
                  <a:srgbClr val="FFFF00"/>
                </a:solidFill>
              </a:rPr>
              <a:t>FUTURE ENHANCEMENT</a:t>
            </a:r>
          </a:p>
          <a:p>
            <a:pPr lvl="0" algn="just">
              <a:buNone/>
            </a:pPr>
            <a:r>
              <a:rPr lang="en-IN" sz="3600" b="1" dirty="0" smtClean="0">
                <a:solidFill>
                  <a:srgbClr val="FFFF00"/>
                </a:solidFill>
              </a:rPr>
              <a:t>      </a:t>
            </a:r>
            <a:r>
              <a:rPr lang="en-US" sz="2600" dirty="0" smtClean="0">
                <a:latin typeface="+mn-lt"/>
              </a:rPr>
              <a:t>Our future work will be integrated with </a:t>
            </a:r>
            <a:r>
              <a:rPr lang="en-US" sz="2600" dirty="0" err="1" smtClean="0">
                <a:latin typeface="+mn-lt"/>
              </a:rPr>
              <a:t>aadhar</a:t>
            </a:r>
            <a:r>
              <a:rPr lang="en-US" sz="2600" dirty="0" smtClean="0">
                <a:latin typeface="+mn-lt"/>
              </a:rPr>
              <a:t> card and patients details. It will help to doctors to analyze the doctor for past history of the patients. The processes will include the creating a data base for every patients.</a:t>
            </a:r>
          </a:p>
          <a:p>
            <a:pPr algn="just">
              <a:buNone/>
            </a:pPr>
            <a:endParaRPr lang="en-US" sz="3600" dirty="0" smtClean="0"/>
          </a:p>
          <a:p>
            <a:pPr lvl="0" algn="just">
              <a:buNone/>
            </a:pPr>
            <a:endParaRPr lang="en-US" sz="3600" b="1" dirty="0" smtClean="0">
              <a:solidFill>
                <a:srgbClr val="FFFF00"/>
              </a:solidFill>
            </a:endParaRPr>
          </a:p>
          <a:p>
            <a:pPr lvl="0" algn="just">
              <a:buNone/>
            </a:pPr>
            <a:endParaRPr lang="en-IN" sz="4200" b="1" dirty="0" smtClean="0">
              <a:solidFill>
                <a:srgbClr val="FFFF00"/>
              </a:solidFill>
            </a:endParaRPr>
          </a:p>
          <a:p>
            <a:pPr lvl="0" algn="just">
              <a:buNone/>
            </a:pPr>
            <a:endParaRPr lang="en-US" sz="4200" b="1" dirty="0" smtClean="0">
              <a:solidFill>
                <a:srgbClr val="FFFF00"/>
              </a:solidFill>
            </a:endParaRPr>
          </a:p>
          <a:p>
            <a:pPr lvl="0" algn="just">
              <a:buNone/>
            </a:pPr>
            <a:endParaRPr lang="en-IN" sz="4200" b="1" dirty="0" smtClean="0">
              <a:solidFill>
                <a:srgbClr val="FFFF00"/>
              </a:solidFill>
            </a:endParaRPr>
          </a:p>
          <a:p>
            <a:pPr lvl="0" algn="just">
              <a:buNone/>
            </a:pPr>
            <a:endParaRPr lang="en-IN" sz="4200" dirty="0" smtClean="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9727" y="267419"/>
            <a:ext cx="10955547" cy="7228935"/>
          </a:xfrm>
        </p:spPr>
        <p:txBody>
          <a:bodyPr>
            <a:normAutofit/>
          </a:bodyPr>
          <a:lstStyle/>
          <a:p>
            <a:pPr>
              <a:buNone/>
            </a:pPr>
            <a:endParaRPr lang="en-IN" sz="2800" b="1" dirty="0" smtClean="0">
              <a:solidFill>
                <a:srgbClr val="FFFF00"/>
              </a:solidFill>
            </a:endParaRPr>
          </a:p>
          <a:p>
            <a:pPr algn="just">
              <a:buNone/>
            </a:pPr>
            <a:r>
              <a:rPr lang="en-IN" sz="2800" b="1" dirty="0" smtClean="0">
                <a:solidFill>
                  <a:srgbClr val="FFFF00"/>
                </a:solidFill>
              </a:rPr>
              <a:t>JOURNAL  PAPER</a:t>
            </a:r>
          </a:p>
          <a:p>
            <a:pPr algn="just">
              <a:buNone/>
            </a:pPr>
            <a:r>
              <a:rPr lang="en-IN" sz="1600" dirty="0" smtClean="0"/>
              <a:t>        Robotic  automated  external  defibrillator -  </a:t>
            </a:r>
            <a:r>
              <a:rPr lang="en-IN" sz="1600" dirty="0" smtClean="0">
                <a:hlinkClick r:id="rId2"/>
              </a:rPr>
              <a:t>https://doi.org/10.22214/ijraset.2021.34947</a:t>
            </a:r>
            <a:endParaRPr lang="en-IN" sz="1600" dirty="0" smtClean="0"/>
          </a:p>
          <a:p>
            <a:pPr algn="just">
              <a:buNone/>
            </a:pPr>
            <a:endParaRPr lang="en-IN" sz="2800" b="1" dirty="0" smtClean="0">
              <a:solidFill>
                <a:srgbClr val="FFFF00"/>
              </a:solidFill>
            </a:endParaRPr>
          </a:p>
          <a:p>
            <a:pPr algn="just">
              <a:buNone/>
            </a:pPr>
            <a:r>
              <a:rPr lang="en-IN" sz="2800" b="1" dirty="0" smtClean="0">
                <a:solidFill>
                  <a:srgbClr val="FFFF00"/>
                </a:solidFill>
              </a:rPr>
              <a:t>REFERENCES</a:t>
            </a:r>
          </a:p>
          <a:p>
            <a:pPr algn="just">
              <a:buNone/>
            </a:pPr>
            <a:r>
              <a:rPr lang="en-IN" sz="2800" b="1" dirty="0" smtClean="0">
                <a:solidFill>
                  <a:srgbClr val="FFFF00"/>
                </a:solidFill>
              </a:rPr>
              <a:t>            </a:t>
            </a:r>
            <a:r>
              <a:rPr lang="en-US" sz="1600" dirty="0" smtClean="0"/>
              <a:t>[1] H. </a:t>
            </a:r>
            <a:r>
              <a:rPr lang="en-US" sz="1600" dirty="0" err="1" smtClean="0"/>
              <a:t>Ning</a:t>
            </a:r>
            <a:r>
              <a:rPr lang="en-US" sz="1600" dirty="0" smtClean="0"/>
              <a:t> et </a:t>
            </a:r>
            <a:r>
              <a:rPr lang="en-US" sz="1600" dirty="0" err="1" smtClean="0"/>
              <a:t>al.,“From</a:t>
            </a:r>
            <a:r>
              <a:rPr lang="en-US" sz="1600" dirty="0" smtClean="0"/>
              <a:t> Internet to smart world,” IEEE Access, vol. 3, pp. 1994-1999, Oct. 2015..</a:t>
            </a:r>
          </a:p>
          <a:p>
            <a:pPr algn="just">
              <a:buNone/>
            </a:pPr>
            <a:r>
              <a:rPr lang="en-IN" sz="1600" dirty="0" smtClean="0"/>
              <a:t>                      </a:t>
            </a:r>
            <a:r>
              <a:rPr lang="en-US" sz="1600" dirty="0" smtClean="0"/>
              <a:t>[2] R. </a:t>
            </a:r>
            <a:r>
              <a:rPr lang="en-US" sz="1600" dirty="0" err="1" smtClean="0"/>
              <a:t>Jalali</a:t>
            </a:r>
            <a:r>
              <a:rPr lang="en-US" sz="1600" dirty="0" smtClean="0"/>
              <a:t>, </a:t>
            </a:r>
            <a:r>
              <a:rPr lang="en-US" sz="1600" dirty="0" err="1" smtClean="0"/>
              <a:t>K.El-khatib</a:t>
            </a:r>
            <a:r>
              <a:rPr lang="en-US" sz="1600" dirty="0" smtClean="0"/>
              <a:t>, and C. McGregor, “Smart city architecture for community level services through the Internet of Things,” in Proc. IEEE 18th Int. Conf. </a:t>
            </a:r>
            <a:r>
              <a:rPr lang="en-US" sz="1600" dirty="0" err="1" smtClean="0"/>
              <a:t>Intell.Next</a:t>
            </a:r>
            <a:r>
              <a:rPr lang="en-US" sz="1600" dirty="0" smtClean="0"/>
              <a:t> </a:t>
            </a:r>
            <a:r>
              <a:rPr lang="en-US" sz="1600" dirty="0" err="1" smtClean="0"/>
              <a:t>Generat</a:t>
            </a:r>
            <a:r>
              <a:rPr lang="en-US" sz="1600" dirty="0" smtClean="0"/>
              <a:t>. </a:t>
            </a:r>
            <a:r>
              <a:rPr lang="en-US" sz="1600" dirty="0" err="1" smtClean="0"/>
              <a:t>Netw</a:t>
            </a:r>
            <a:r>
              <a:rPr lang="en-US" sz="1600" dirty="0" smtClean="0"/>
              <a:t>. (ICIN), Feb. 2015,</a:t>
            </a:r>
            <a:br>
              <a:rPr lang="en-US" sz="1600" dirty="0" smtClean="0"/>
            </a:br>
            <a:r>
              <a:rPr lang="en-US" sz="1600" dirty="0" smtClean="0"/>
              <a:t>pp. 108-113</a:t>
            </a:r>
          </a:p>
          <a:p>
            <a:pPr algn="just">
              <a:buNone/>
            </a:pPr>
            <a:r>
              <a:rPr lang="en-IN" sz="1600" dirty="0" smtClean="0"/>
              <a:t>                      </a:t>
            </a:r>
            <a:r>
              <a:rPr lang="en-US" sz="1600" dirty="0" smtClean="0"/>
              <a:t>[3] M. </a:t>
            </a:r>
            <a:r>
              <a:rPr lang="en-US" sz="1600" dirty="0" err="1" smtClean="0"/>
              <a:t>Arif</a:t>
            </a:r>
            <a:r>
              <a:rPr lang="en-US" sz="1600" dirty="0" smtClean="0"/>
              <a:t>, </a:t>
            </a:r>
            <a:r>
              <a:rPr lang="en-US" sz="1600" dirty="0" err="1" smtClean="0"/>
              <a:t>H.Samani</a:t>
            </a:r>
            <a:r>
              <a:rPr lang="en-US" sz="1600" dirty="0" smtClean="0"/>
              <a:t>, C.-Y. Yang, and Y.-Y. Chen, “Adaptation of mobile robots to intelligent vehicles,” in Software Engineering and </a:t>
            </a:r>
            <a:r>
              <a:rPr lang="en-US" sz="1600" dirty="0" err="1" smtClean="0"/>
              <a:t>ServiceScience</a:t>
            </a:r>
            <a:r>
              <a:rPr lang="en-US" sz="1600" dirty="0" smtClean="0"/>
              <a:t> (ICSESS), 2013 4th IEEE International Conference on. IEEE,2013.</a:t>
            </a:r>
          </a:p>
          <a:p>
            <a:pPr algn="just">
              <a:buNone/>
            </a:pPr>
            <a:r>
              <a:rPr lang="en-IN" sz="1600" dirty="0" smtClean="0"/>
              <a:t>                      </a:t>
            </a:r>
            <a:r>
              <a:rPr lang="en-US" sz="1600" dirty="0" smtClean="0"/>
              <a:t>[4] F. </a:t>
            </a:r>
            <a:r>
              <a:rPr lang="en-US" sz="1600" dirty="0" err="1" smtClean="0"/>
              <a:t>Matsuno</a:t>
            </a:r>
            <a:r>
              <a:rPr lang="en-US" sz="1600" dirty="0" smtClean="0"/>
              <a:t> and S. Tadokoro, “Rescue robots and systems in </a:t>
            </a:r>
            <a:r>
              <a:rPr lang="en-US" sz="1600" dirty="0" err="1" smtClean="0"/>
              <a:t>japan</a:t>
            </a:r>
            <a:r>
              <a:rPr lang="en-US" sz="1600" dirty="0" smtClean="0"/>
              <a:t> in Robotics and </a:t>
            </a:r>
            <a:r>
              <a:rPr lang="en-US" sz="1600" dirty="0" err="1" smtClean="0"/>
              <a:t>Biomimetics</a:t>
            </a:r>
            <a:r>
              <a:rPr lang="en-US" sz="1600" dirty="0" smtClean="0"/>
              <a:t>, 2004. ROBIO 2004. IEEE International Conference on. IEEE, 2004.</a:t>
            </a:r>
          </a:p>
          <a:p>
            <a:pPr algn="just">
              <a:buNone/>
            </a:pPr>
            <a:r>
              <a:rPr lang="en-IN" sz="1600" dirty="0" smtClean="0"/>
              <a:t>                     </a:t>
            </a:r>
            <a:endParaRPr lang="en-US" sz="1600" dirty="0" smtClean="0"/>
          </a:p>
          <a:p>
            <a:pPr>
              <a:buNone/>
            </a:pPr>
            <a:r>
              <a:rPr lang="en-IN" sz="1600" dirty="0" smtClean="0"/>
              <a:t>                       </a:t>
            </a:r>
            <a:endParaRPr lang="en-US" sz="1600" dirty="0" smtClean="0"/>
          </a:p>
          <a:p>
            <a:pPr>
              <a:buNone/>
            </a:pPr>
            <a:r>
              <a:rPr lang="en-IN" sz="2800" b="1" dirty="0" smtClean="0">
                <a:solidFill>
                  <a:srgbClr val="FFFF00"/>
                </a:solidFill>
              </a:rPr>
              <a:t>                          </a:t>
            </a:r>
          </a:p>
          <a:p>
            <a:pPr>
              <a:buNone/>
            </a:pPr>
            <a:endParaRPr lang="en-IN" sz="1600" dirty="0" smtClean="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extLst/>
          </a:blip>
          <a:stretch/>
        </a:blipFill>
        <a:effectLst/>
      </p:bgPr>
    </p:bg>
    <p:spTree>
      <p:nvGrpSpPr>
        <p:cNvPr id="1" name=""/>
        <p:cNvGrpSpPr/>
        <p:nvPr/>
      </p:nvGrpSpPr>
      <p:grpSpPr>
        <a:xfrm>
          <a:off x="0" y="0"/>
          <a:ext cx="0" cy="0"/>
          <a:chOff x="0" y="0"/>
          <a:chExt cx="0" cy="0"/>
        </a:xfrm>
      </p:grpSpPr>
      <p:pic>
        <p:nvPicPr>
          <p:cNvPr id="15" name="Picture 14" descr="abstract design">
            <a:extLst>
              <a:ext uri="{FF2B5EF4-FFF2-40B4-BE49-F238E27FC236}">
                <a16:creationId xmlns="" xmlns:a16="http://schemas.microsoft.com/office/drawing/2014/main" id="{6D363037-1741-4470-A023-883E2FFD5840}"/>
              </a:ext>
            </a:extLst>
          </p:cNvPr>
          <p:cNvPicPr>
            <a:picLocks noChangeAspect="1"/>
          </p:cNvPicPr>
          <p:nvPr/>
        </p:nvPicPr>
        <p:blipFill rotWithShape="1">
          <a:blip r:embed="rId4">
            <a:duotone>
              <a:prstClr val="black"/>
              <a:schemeClr val="accent5">
                <a:tint val="45000"/>
                <a:satMod val="400000"/>
              </a:schemeClr>
            </a:duotone>
            <a:alphaModFix amt="25000"/>
            <a:extLst/>
          </a:blip>
          <a:srcRect t="18308" r="6818" b="2872"/>
          <a:stretch/>
        </p:blipFill>
        <p:spPr>
          <a:xfrm flipH="1">
            <a:off x="20" y="10"/>
            <a:ext cx="12191980" cy="6857990"/>
          </a:xfrm>
          <a:prstGeom prst="rect">
            <a:avLst/>
          </a:prstGeom>
        </p:spPr>
      </p:pic>
      <p:sp>
        <p:nvSpPr>
          <p:cNvPr id="12" name="Title 11">
            <a:extLst>
              <a:ext uri="{FF2B5EF4-FFF2-40B4-BE49-F238E27FC236}">
                <a16:creationId xmlns="" xmlns:a16="http://schemas.microsoft.com/office/drawing/2014/main" id="{970C361B-D32E-42E0-A41E-86C3D9AC886F}"/>
              </a:ext>
            </a:extLst>
          </p:cNvPr>
          <p:cNvSpPr>
            <a:spLocks noGrp="1"/>
          </p:cNvSpPr>
          <p:nvPr>
            <p:ph type="ctrTitle"/>
          </p:nvPr>
        </p:nvSpPr>
        <p:spPr/>
        <p:txBody>
          <a:bodyPr>
            <a:normAutofit fontScale="90000"/>
          </a:bodyPr>
          <a:lstStyle/>
          <a:p>
            <a:r>
              <a:rPr lang="en-US" dirty="0" smtClean="0">
                <a:solidFill>
                  <a:srgbClr val="FFFF00"/>
                </a:solidFill>
              </a:rPr>
              <a:t/>
            </a:r>
            <a:br>
              <a:rPr lang="en-US" dirty="0" smtClean="0">
                <a:solidFill>
                  <a:srgbClr val="FFFF00"/>
                </a:solidFill>
              </a:rPr>
            </a:br>
            <a:r>
              <a:rPr lang="en-US" dirty="0" smtClean="0">
                <a:solidFill>
                  <a:srgbClr val="FFFF00"/>
                </a:solidFill>
              </a:rPr>
              <a:t/>
            </a:r>
            <a:br>
              <a:rPr lang="en-US" dirty="0" smtClean="0">
                <a:solidFill>
                  <a:srgbClr val="FFFF00"/>
                </a:solidFill>
              </a:rPr>
            </a:br>
            <a:r>
              <a:rPr lang="en-US" dirty="0" smtClean="0">
                <a:solidFill>
                  <a:srgbClr val="FFFF00"/>
                </a:solidFill>
              </a:rPr>
              <a:t/>
            </a:r>
            <a:br>
              <a:rPr lang="en-US" dirty="0" smtClean="0">
                <a:solidFill>
                  <a:srgbClr val="FFFF00"/>
                </a:solidFill>
              </a:rPr>
            </a:br>
            <a:r>
              <a:rPr lang="en-US" dirty="0" smtClean="0">
                <a:solidFill>
                  <a:srgbClr val="FFFF00"/>
                </a:solidFill>
              </a:rPr>
              <a:t/>
            </a:r>
            <a:br>
              <a:rPr lang="en-US" dirty="0" smtClean="0">
                <a:solidFill>
                  <a:srgbClr val="FFFF00"/>
                </a:solidFill>
              </a:rPr>
            </a:br>
            <a:r>
              <a:rPr lang="en-US" dirty="0" smtClean="0">
                <a:solidFill>
                  <a:srgbClr val="FFFF00"/>
                </a:solidFill>
              </a:rPr>
              <a:t>Thank </a:t>
            </a:r>
            <a:r>
              <a:rPr lang="en-US" dirty="0">
                <a:solidFill>
                  <a:srgbClr val="FFFF00"/>
                </a:solidFill>
              </a:rPr>
              <a:t>You!</a:t>
            </a:r>
            <a:endParaRPr lang="ru-RU" dirty="0">
              <a:solidFill>
                <a:srgbClr val="FFFF00"/>
              </a:solidFill>
            </a:endParaRPr>
          </a:p>
        </p:txBody>
      </p:sp>
      <p:sp>
        <p:nvSpPr>
          <p:cNvPr id="57" name="Rectangle 56">
            <a:extLst>
              <a:ext uri="{FF2B5EF4-FFF2-40B4-BE49-F238E27FC236}">
                <a16:creationId xmlns="" xmlns:a16="http://schemas.microsoft.com/office/drawing/2014/main" id="{318E9D62-7BA3-4D5E-8915-0D0E8661E3D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xmlns="" val="51076798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945008"/>
          </a:xfrm>
        </p:spPr>
        <p:txBody>
          <a:bodyPr/>
          <a:lstStyle/>
          <a:p>
            <a:r>
              <a:rPr lang="en-US" sz="3600" b="1" dirty="0" smtClean="0">
                <a:solidFill>
                  <a:srgbClr val="FFFF00"/>
                </a:solidFill>
                <a:latin typeface="Century Gothic" pitchFamily="34" charset="0"/>
              </a:rPr>
              <a:t>LITERATURE SURVEY</a:t>
            </a:r>
            <a:endParaRPr lang="en-US" sz="3600" b="1" dirty="0">
              <a:solidFill>
                <a:srgbClr val="FFFF00"/>
              </a:solidFill>
              <a:latin typeface="Century Gothic" pitchFamily="34" charset="0"/>
            </a:endParaRPr>
          </a:p>
        </p:txBody>
      </p:sp>
      <p:graphicFrame>
        <p:nvGraphicFramePr>
          <p:cNvPr id="4" name="Content Placeholder 3"/>
          <p:cNvGraphicFramePr>
            <a:graphicFrameLocks noGrp="1"/>
          </p:cNvGraphicFramePr>
          <p:nvPr>
            <p:ph idx="1"/>
          </p:nvPr>
        </p:nvGraphicFramePr>
        <p:xfrm>
          <a:off x="698454" y="1176527"/>
          <a:ext cx="10293350" cy="3937000"/>
        </p:xfrm>
        <a:graphic>
          <a:graphicData uri="http://schemas.openxmlformats.org/drawingml/2006/table">
            <a:tbl>
              <a:tblPr firstRow="1" bandRow="1">
                <a:tableStyleId>{5C22544A-7EE6-4342-B048-85BDC9FD1C3A}</a:tableStyleId>
              </a:tblPr>
              <a:tblGrid>
                <a:gridCol w="5146675"/>
                <a:gridCol w="5146675"/>
              </a:tblGrid>
              <a:tr h="370840">
                <a:tc>
                  <a:txBody>
                    <a:bodyPr/>
                    <a:lstStyle/>
                    <a:p>
                      <a:pPr algn="ctr"/>
                      <a:r>
                        <a:rPr lang="en-US" dirty="0" smtClean="0"/>
                        <a:t>Heading</a:t>
                      </a:r>
                      <a:endParaRPr lang="en-US" dirty="0"/>
                    </a:p>
                  </a:txBody>
                  <a:tcPr/>
                </a:tc>
                <a:tc>
                  <a:txBody>
                    <a:bodyPr/>
                    <a:lstStyle/>
                    <a:p>
                      <a:pPr algn="ctr"/>
                      <a:r>
                        <a:rPr lang="en-US" dirty="0" smtClean="0"/>
                        <a:t>DESCRIPTION</a:t>
                      </a:r>
                      <a:endParaRPr lang="en-US" dirty="0"/>
                    </a:p>
                  </a:txBody>
                  <a:tcPr/>
                </a:tc>
              </a:tr>
              <a:tr h="370840">
                <a:tc>
                  <a:txBody>
                    <a:bodyPr/>
                    <a:lstStyle/>
                    <a:p>
                      <a:r>
                        <a:rPr lang="en-US" sz="1800" kern="1200" dirty="0" smtClean="0">
                          <a:solidFill>
                            <a:schemeClr val="dk1"/>
                          </a:solidFill>
                          <a:latin typeface="+mn-lt"/>
                          <a:ea typeface="+mn-ea"/>
                          <a:cs typeface="+mn-cs"/>
                        </a:rPr>
                        <a:t>Development of Monitoring and Health Service Information System to Support Smart Health on Android Platform(2018)</a:t>
                      </a:r>
                      <a:endParaRPr lang="en-US" sz="1800" kern="1200" dirty="0">
                        <a:solidFill>
                          <a:schemeClr val="dk1"/>
                        </a:solidFill>
                        <a:latin typeface="+mn-lt"/>
                        <a:ea typeface="+mn-ea"/>
                        <a:cs typeface="+mn-cs"/>
                      </a:endParaRPr>
                    </a:p>
                  </a:txBody>
                  <a:tcPr/>
                </a:tc>
                <a:tc>
                  <a:txBody>
                    <a:bodyPr/>
                    <a:lstStyle/>
                    <a:p>
                      <a:r>
                        <a:rPr lang="en-US" sz="1800" kern="1200" dirty="0" smtClean="0">
                          <a:solidFill>
                            <a:schemeClr val="dk1"/>
                          </a:solidFill>
                          <a:latin typeface="+mn-lt"/>
                          <a:ea typeface="+mn-ea"/>
                          <a:cs typeface="+mn-cs"/>
                        </a:rPr>
                        <a:t>This research proposes a design of health monitoring system named </a:t>
                      </a:r>
                      <a:r>
                        <a:rPr lang="en-US" sz="1800" kern="1200" dirty="0" err="1" smtClean="0">
                          <a:solidFill>
                            <a:schemeClr val="dk1"/>
                          </a:solidFill>
                          <a:latin typeface="+mn-lt"/>
                          <a:ea typeface="+mn-ea"/>
                          <a:cs typeface="+mn-cs"/>
                        </a:rPr>
                        <a:t>Mooble</a:t>
                      </a:r>
                      <a:r>
                        <a:rPr lang="en-US" sz="1800" kern="1200" dirty="0" smtClean="0">
                          <a:solidFill>
                            <a:schemeClr val="dk1"/>
                          </a:solidFill>
                          <a:latin typeface="+mn-lt"/>
                          <a:ea typeface="+mn-ea"/>
                          <a:cs typeface="+mn-cs"/>
                        </a:rPr>
                        <a:t> ,a system to monitor patient health condition and to prevent diseases as early as possible. </a:t>
                      </a:r>
                      <a:r>
                        <a:rPr lang="en-US" sz="1800" kern="1200" dirty="0" err="1" smtClean="0">
                          <a:solidFill>
                            <a:schemeClr val="dk1"/>
                          </a:solidFill>
                          <a:latin typeface="+mn-lt"/>
                          <a:ea typeface="+mn-ea"/>
                          <a:cs typeface="+mn-cs"/>
                        </a:rPr>
                        <a:t>Mooble</a:t>
                      </a:r>
                      <a:r>
                        <a:rPr lang="en-US" sz="1800" kern="1200" dirty="0" smtClean="0">
                          <a:solidFill>
                            <a:schemeClr val="dk1"/>
                          </a:solidFill>
                          <a:latin typeface="+mn-lt"/>
                          <a:ea typeface="+mn-ea"/>
                          <a:cs typeface="+mn-cs"/>
                        </a:rPr>
                        <a:t> consists of three subsystems: web application, database and API design, and mobile application on android platform.</a:t>
                      </a:r>
                      <a:endParaRPr lang="en-US" sz="1800" kern="1200" dirty="0">
                        <a:solidFill>
                          <a:schemeClr val="dk1"/>
                        </a:solidFill>
                        <a:latin typeface="+mn-lt"/>
                        <a:ea typeface="+mn-ea"/>
                        <a:cs typeface="+mn-cs"/>
                      </a:endParaRPr>
                    </a:p>
                  </a:txBody>
                  <a:tcPr/>
                </a:tc>
              </a:tr>
              <a:tr h="370840">
                <a:tc>
                  <a:txBody>
                    <a:bodyPr/>
                    <a:lstStyle/>
                    <a:p>
                      <a:r>
                        <a:rPr lang="en-US" sz="1800" kern="1200" dirty="0" smtClean="0">
                          <a:solidFill>
                            <a:schemeClr val="dk1"/>
                          </a:solidFill>
                          <a:latin typeface="+mn-lt"/>
                          <a:ea typeface="+mn-ea"/>
                          <a:cs typeface="+mn-cs"/>
                        </a:rPr>
                        <a:t>An Android Application for </a:t>
                      </a:r>
                      <a:r>
                        <a:rPr lang="en-US" sz="1800" kern="1200" dirty="0" err="1" smtClean="0">
                          <a:solidFill>
                            <a:schemeClr val="dk1"/>
                          </a:solidFill>
                          <a:latin typeface="+mn-lt"/>
                          <a:ea typeface="+mn-ea"/>
                          <a:cs typeface="+mn-cs"/>
                        </a:rPr>
                        <a:t>Geolocation</a:t>
                      </a:r>
                      <a:r>
                        <a:rPr lang="en-US" sz="1800" kern="1200" dirty="0" smtClean="0">
                          <a:solidFill>
                            <a:schemeClr val="dk1"/>
                          </a:solidFill>
                          <a:latin typeface="+mn-lt"/>
                          <a:ea typeface="+mn-ea"/>
                          <a:cs typeface="+mn-cs"/>
                        </a:rPr>
                        <a:t> Based Health Monitoring, Consultancy and Alarm System (2018)</a:t>
                      </a:r>
                      <a:endParaRPr lang="en-US" sz="1800" kern="1200" dirty="0">
                        <a:solidFill>
                          <a:schemeClr val="dk1"/>
                        </a:solidFill>
                        <a:latin typeface="+mn-lt"/>
                        <a:ea typeface="+mn-ea"/>
                        <a:cs typeface="+mn-cs"/>
                      </a:endParaRPr>
                    </a:p>
                  </a:txBody>
                  <a:tcPr/>
                </a:tc>
                <a:tc>
                  <a:txBody>
                    <a:bodyPr/>
                    <a:lstStyle/>
                    <a:p>
                      <a:r>
                        <a:rPr lang="en-US" sz="1800" kern="1200" dirty="0" smtClean="0">
                          <a:solidFill>
                            <a:schemeClr val="dk1"/>
                          </a:solidFill>
                          <a:latin typeface="+mn-lt"/>
                          <a:ea typeface="+mn-ea"/>
                          <a:cs typeface="+mn-cs"/>
                        </a:rPr>
                        <a:t>In this study they benefit the facilities provided by mobile technology and propose a </a:t>
                      </a:r>
                      <a:r>
                        <a:rPr lang="en-US" sz="1800" kern="1200" dirty="0" err="1" smtClean="0">
                          <a:solidFill>
                            <a:schemeClr val="dk1"/>
                          </a:solidFill>
                          <a:latin typeface="+mn-lt"/>
                          <a:ea typeface="+mn-ea"/>
                          <a:cs typeface="+mn-cs"/>
                        </a:rPr>
                        <a:t>geolocation</a:t>
                      </a:r>
                      <a:r>
                        <a:rPr lang="en-US" sz="1800" kern="1200" dirty="0" smtClean="0">
                          <a:solidFill>
                            <a:schemeClr val="dk1"/>
                          </a:solidFill>
                          <a:latin typeface="+mn-lt"/>
                          <a:ea typeface="+mn-ea"/>
                          <a:cs typeface="+mn-cs"/>
                        </a:rPr>
                        <a:t>-based heart rate monitoring system.</a:t>
                      </a:r>
                      <a:endParaRPr lang="en-US" dirty="0">
                        <a:latin typeface="Bookman Old Style" pitchFamily="18" charset="0"/>
                      </a:endParaRPr>
                    </a:p>
                  </a:txBody>
                  <a:tcPr/>
                </a:tc>
              </a:tr>
              <a:tr h="370840">
                <a:tc>
                  <a:txBody>
                    <a:bodyPr/>
                    <a:lstStyle/>
                    <a:p>
                      <a:r>
                        <a:rPr lang="en-US" sz="1800" kern="1200" dirty="0" smtClean="0">
                          <a:solidFill>
                            <a:schemeClr val="dk1"/>
                          </a:solidFill>
                          <a:latin typeface="+mn-lt"/>
                          <a:ea typeface="+mn-ea"/>
                          <a:cs typeface="+mn-cs"/>
                        </a:rPr>
                        <a:t>Remote health, activity, and asset monitoring with wireless sensor networks(2017)</a:t>
                      </a:r>
                      <a:endParaRPr lang="en-US" sz="1800" kern="1200" dirty="0">
                        <a:solidFill>
                          <a:schemeClr val="dk1"/>
                        </a:solidFill>
                        <a:latin typeface="+mn-lt"/>
                        <a:ea typeface="+mn-ea"/>
                        <a:cs typeface="+mn-cs"/>
                      </a:endParaRPr>
                    </a:p>
                  </a:txBody>
                  <a:tcPr/>
                </a:tc>
                <a:tc>
                  <a:txBody>
                    <a:bodyPr/>
                    <a:lstStyle/>
                    <a:p>
                      <a:r>
                        <a:rPr lang="en-US" sz="1800" kern="1200" dirty="0" smtClean="0">
                          <a:solidFill>
                            <a:schemeClr val="dk1"/>
                          </a:solidFill>
                          <a:latin typeface="+mn-lt"/>
                          <a:ea typeface="+mn-ea"/>
                          <a:cs typeface="+mn-cs"/>
                        </a:rPr>
                        <a:t>They propose a system that employs a wireless mesh sensor network to provide the communication backbone for stationary and wearable sensors. </a:t>
                      </a:r>
                      <a:endParaRPr lang="en-US" dirty="0">
                        <a:latin typeface="Bookman Old Style" pitchFamily="18" charset="0"/>
                      </a:endParaRPr>
                    </a:p>
                  </a:txBody>
                  <a:tcPr/>
                </a:tc>
              </a:tr>
            </a:tbl>
          </a:graphicData>
        </a:graphic>
      </p:graphicFrame>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66631"/>
          </a:xfrm>
        </p:spPr>
        <p:txBody>
          <a:bodyPr/>
          <a:lstStyle/>
          <a:p>
            <a:r>
              <a:rPr lang="en-US" sz="3600" b="1" dirty="0" smtClean="0">
                <a:solidFill>
                  <a:srgbClr val="FFFF00"/>
                </a:solidFill>
                <a:latin typeface="Bookman Old Style" pitchFamily="18" charset="0"/>
              </a:rPr>
              <a:t>PROBLEM </a:t>
            </a:r>
            <a:r>
              <a:rPr lang="en-US" sz="3600" b="1" dirty="0" smtClean="0">
                <a:solidFill>
                  <a:srgbClr val="FFFF00"/>
                </a:solidFill>
                <a:latin typeface="Century Gothic" pitchFamily="34" charset="0"/>
              </a:rPr>
              <a:t>STATEMENT</a:t>
            </a:r>
            <a:endParaRPr lang="en-US" sz="3600" b="1" dirty="0">
              <a:solidFill>
                <a:srgbClr val="FFFF00"/>
              </a:solidFill>
              <a:latin typeface="Century Gothic" pitchFamily="34" charset="0"/>
            </a:endParaRPr>
          </a:p>
        </p:txBody>
      </p:sp>
      <p:sp>
        <p:nvSpPr>
          <p:cNvPr id="3" name="Content Placeholder 2"/>
          <p:cNvSpPr>
            <a:spLocks noGrp="1"/>
          </p:cNvSpPr>
          <p:nvPr>
            <p:ph idx="1"/>
          </p:nvPr>
        </p:nvSpPr>
        <p:spPr>
          <a:xfrm>
            <a:off x="770710" y="1345474"/>
            <a:ext cx="9927770" cy="4902925"/>
          </a:xfrm>
        </p:spPr>
        <p:txBody>
          <a:bodyPr>
            <a:noAutofit/>
          </a:bodyPr>
          <a:lstStyle/>
          <a:p>
            <a:pPr algn="just"/>
            <a:r>
              <a:rPr lang="en-US" sz="1800" dirty="0" smtClean="0"/>
              <a:t>The traffic condition in India effect emergency services like Ambulance and Fire engine. Time is an important factor in case of emergencies; hence we are proposing a system which makes the patient gets right time treatment in ambulance.</a:t>
            </a:r>
          </a:p>
          <a:p>
            <a:pPr algn="just"/>
            <a:r>
              <a:rPr lang="en-US" sz="1800" dirty="0" smtClean="0"/>
              <a:t>According to research conducted by global consultancy firm, traffic in peak hours in major four cities - Delhi, </a:t>
            </a:r>
            <a:r>
              <a:rPr lang="en-US" sz="1800" dirty="0" err="1" smtClean="0"/>
              <a:t>Bengaluru</a:t>
            </a:r>
            <a:r>
              <a:rPr lang="en-US" sz="1800" dirty="0" smtClean="0"/>
              <a:t>, Chennai, Kolkata costs the economy Rs 1.47 </a:t>
            </a:r>
            <a:r>
              <a:rPr lang="en-US" sz="1800" dirty="0" err="1" smtClean="0"/>
              <a:t>lakh</a:t>
            </a:r>
            <a:r>
              <a:rPr lang="en-US" sz="1800" dirty="0" smtClean="0"/>
              <a:t> </a:t>
            </a:r>
            <a:r>
              <a:rPr lang="en-US" sz="1800" dirty="0" err="1" smtClean="0"/>
              <a:t>crore</a:t>
            </a:r>
            <a:r>
              <a:rPr lang="en-US" sz="1800" dirty="0" smtClean="0"/>
              <a:t> per annum</a:t>
            </a:r>
          </a:p>
          <a:p>
            <a:pPr algn="just"/>
            <a:r>
              <a:rPr lang="en-US" sz="1800" dirty="0" smtClean="0"/>
              <a:t>Because of this delay in ambulance service, patient may lose his life and number of these scenarios are increasing day by day.</a:t>
            </a:r>
          </a:p>
          <a:p>
            <a:pPr algn="just"/>
            <a:r>
              <a:rPr lang="en-US" sz="1800" dirty="0" smtClean="0"/>
              <a:t>When emergency vehicles are stuck in heavy traffic and cars are unable to pull over. In that time, the patients gets into dangerous stage. In ambulance the care taker have no idea treat the patient in sever stage it makes patient die or dangerous </a:t>
            </a:r>
            <a:r>
              <a:rPr lang="en-US" sz="1800" dirty="0" err="1" smtClean="0"/>
              <a:t>stage.This</a:t>
            </a:r>
            <a:r>
              <a:rPr lang="en-US" sz="1800" dirty="0" smtClean="0"/>
              <a:t> paper proposes a solution to make such services easily available to those in need.</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79693"/>
          </a:xfrm>
        </p:spPr>
        <p:txBody>
          <a:bodyPr/>
          <a:lstStyle/>
          <a:p>
            <a:r>
              <a:rPr lang="en-US" sz="3600" b="1" dirty="0" smtClean="0">
                <a:solidFill>
                  <a:srgbClr val="FFFF00"/>
                </a:solidFill>
                <a:latin typeface="Century Gothic" pitchFamily="34" charset="0"/>
              </a:rPr>
              <a:t>TECHNOLOGY</a:t>
            </a:r>
            <a:r>
              <a:rPr lang="en-US" sz="3600" b="1" dirty="0" smtClean="0">
                <a:solidFill>
                  <a:srgbClr val="FFFF00"/>
                </a:solidFill>
                <a:latin typeface="Bookman Old Style" pitchFamily="18" charset="0"/>
              </a:rPr>
              <a:t> STACK</a:t>
            </a:r>
            <a:endParaRPr lang="en-US" sz="3600" b="1" dirty="0">
              <a:solidFill>
                <a:srgbClr val="FFFF00"/>
              </a:solidFill>
              <a:latin typeface="Bookman Old Style" pitchFamily="18" charset="0"/>
            </a:endParaRPr>
          </a:p>
        </p:txBody>
      </p:sp>
      <p:sp>
        <p:nvSpPr>
          <p:cNvPr id="3" name="Content Placeholder 2"/>
          <p:cNvSpPr>
            <a:spLocks noGrp="1"/>
          </p:cNvSpPr>
          <p:nvPr>
            <p:ph idx="1"/>
          </p:nvPr>
        </p:nvSpPr>
        <p:spPr>
          <a:xfrm>
            <a:off x="796834" y="1502229"/>
            <a:ext cx="9914709" cy="5260879"/>
          </a:xfrm>
        </p:spPr>
        <p:txBody>
          <a:bodyPr>
            <a:normAutofit fontScale="85000" lnSpcReduction="20000"/>
          </a:bodyPr>
          <a:lstStyle/>
          <a:p>
            <a:pPr>
              <a:buNone/>
            </a:pPr>
            <a:r>
              <a:rPr lang="en-US" b="1" dirty="0" smtClean="0">
                <a:solidFill>
                  <a:srgbClr val="FF0000"/>
                </a:solidFill>
                <a:latin typeface="Century Gothic" pitchFamily="34" charset="0"/>
              </a:rPr>
              <a:t>Software</a:t>
            </a:r>
            <a:r>
              <a:rPr lang="en-US" b="1" dirty="0" smtClean="0">
                <a:solidFill>
                  <a:srgbClr val="F84734"/>
                </a:solidFill>
                <a:latin typeface="Century Gothic" pitchFamily="34" charset="0"/>
              </a:rPr>
              <a:t>:</a:t>
            </a:r>
            <a:endParaRPr lang="en-US" dirty="0" smtClean="0">
              <a:solidFill>
                <a:srgbClr val="F84734"/>
              </a:solidFill>
              <a:latin typeface="Century Gothic" pitchFamily="34" charset="0"/>
            </a:endParaRPr>
          </a:p>
          <a:p>
            <a:pPr marL="0" indent="0">
              <a:buNone/>
            </a:pPr>
            <a:r>
              <a:rPr lang="en-US" dirty="0" smtClean="0">
                <a:latin typeface="Bookman Old Style" pitchFamily="18" charset="0"/>
              </a:rPr>
              <a:t>		</a:t>
            </a:r>
            <a:r>
              <a:rPr lang="en-US" dirty="0" smtClean="0">
                <a:latin typeface="+mn-lt"/>
              </a:rPr>
              <a:t>KEIL UVISION</a:t>
            </a:r>
          </a:p>
          <a:p>
            <a:pPr marL="0" indent="0">
              <a:buNone/>
            </a:pPr>
            <a:r>
              <a:rPr lang="en-US" dirty="0" smtClean="0">
                <a:latin typeface="+mn-lt"/>
              </a:rPr>
              <a:t>             EMBEDDED C     </a:t>
            </a:r>
          </a:p>
          <a:p>
            <a:pPr lvl="0">
              <a:buNone/>
            </a:pPr>
            <a:endParaRPr lang="en-US" dirty="0" smtClean="0">
              <a:latin typeface="Bookman Old Style" pitchFamily="18" charset="0"/>
            </a:endParaRPr>
          </a:p>
          <a:p>
            <a:pPr lvl="0"/>
            <a:endParaRPr lang="en-US" dirty="0" smtClean="0">
              <a:latin typeface="Bookman Old Style" pitchFamily="18" charset="0"/>
            </a:endParaRPr>
          </a:p>
          <a:p>
            <a:pPr>
              <a:buNone/>
            </a:pPr>
            <a:r>
              <a:rPr lang="en-US" b="1" dirty="0" smtClean="0">
                <a:solidFill>
                  <a:srgbClr val="EF57D2"/>
                </a:solidFill>
                <a:latin typeface="Century Gothic" pitchFamily="34" charset="0"/>
              </a:rPr>
              <a:t>Hardware:</a:t>
            </a:r>
            <a:endParaRPr lang="en-US" dirty="0" smtClean="0">
              <a:solidFill>
                <a:srgbClr val="EF57D2"/>
              </a:solidFill>
              <a:latin typeface="Century Gothic" pitchFamily="34" charset="0"/>
            </a:endParaRPr>
          </a:p>
          <a:p>
            <a:pPr>
              <a:buNone/>
            </a:pPr>
            <a:r>
              <a:rPr lang="en-US" dirty="0" smtClean="0">
                <a:latin typeface="Bookman Old Style" pitchFamily="18" charset="0"/>
              </a:rPr>
              <a:t>	 </a:t>
            </a:r>
            <a:r>
              <a:rPr lang="en-US" dirty="0" smtClean="0">
                <a:latin typeface="+mn-lt"/>
              </a:rPr>
              <a:t>ATMEL  Microcontroller </a:t>
            </a:r>
          </a:p>
          <a:p>
            <a:pPr>
              <a:buNone/>
            </a:pPr>
            <a:r>
              <a:rPr lang="en-US" dirty="0" smtClean="0">
                <a:latin typeface="+mn-lt"/>
              </a:rPr>
              <a:t>	 ECG Sensor, IR Sensor, </a:t>
            </a:r>
            <a:r>
              <a:rPr lang="en-US" dirty="0" err="1" smtClean="0">
                <a:latin typeface="+mn-lt"/>
              </a:rPr>
              <a:t>HeartBeat</a:t>
            </a:r>
            <a:r>
              <a:rPr lang="en-US" dirty="0" smtClean="0">
                <a:latin typeface="+mn-lt"/>
              </a:rPr>
              <a:t> Sensor</a:t>
            </a:r>
          </a:p>
          <a:p>
            <a:pPr>
              <a:buNone/>
            </a:pPr>
            <a:r>
              <a:rPr lang="en-US" dirty="0" smtClean="0">
                <a:latin typeface="+mn-lt"/>
              </a:rPr>
              <a:t>	 Global Positioning System (GPS)</a:t>
            </a:r>
          </a:p>
          <a:p>
            <a:pPr>
              <a:buNone/>
            </a:pPr>
            <a:r>
              <a:rPr lang="en-US" dirty="0" smtClean="0">
                <a:latin typeface="+mn-lt"/>
              </a:rPr>
              <a:t>	 Global System for Mobile Communication (GSM Module)</a:t>
            </a:r>
          </a:p>
          <a:p>
            <a:pPr lvl="0">
              <a:buNone/>
            </a:pPr>
            <a:r>
              <a:rPr lang="en-US" dirty="0" smtClean="0">
                <a:latin typeface="+mn-lt"/>
              </a:rPr>
              <a:t>	 Liquid Crystal Display (LCD)</a:t>
            </a:r>
            <a:r>
              <a:rPr lang="en-US" b="1" dirty="0" smtClean="0">
                <a:latin typeface="+mn-lt"/>
              </a:rPr>
              <a:t> </a:t>
            </a:r>
          </a:p>
          <a:p>
            <a:pPr lvl="0">
              <a:buNone/>
            </a:pPr>
            <a:r>
              <a:rPr lang="en-IN" b="1" dirty="0" smtClean="0">
                <a:latin typeface="+mn-lt"/>
              </a:rPr>
              <a:t>      </a:t>
            </a:r>
            <a:r>
              <a:rPr lang="en-IN" dirty="0" smtClean="0">
                <a:latin typeface="+mn-lt"/>
              </a:rPr>
              <a:t>Relay</a:t>
            </a:r>
            <a:endParaRPr lang="en-US" dirty="0" smtClean="0">
              <a:latin typeface="+mn-lt"/>
            </a:endParaRPr>
          </a:p>
          <a:p>
            <a:pPr lvl="0">
              <a:buNone/>
            </a:pPr>
            <a:endParaRPr lang="en-US" b="1" dirty="0" smtClean="0">
              <a:latin typeface="+mn-lt"/>
            </a:endParaRPr>
          </a:p>
          <a:p>
            <a:pPr>
              <a:buNone/>
            </a:pPr>
            <a:endParaRPr lang="en-US" dirty="0" smtClean="0">
              <a:latin typeface="Bookman Old Style" pitchFamily="18"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92756"/>
          </a:xfrm>
        </p:spPr>
        <p:txBody>
          <a:bodyPr/>
          <a:lstStyle/>
          <a:p>
            <a:r>
              <a:rPr lang="en-US" sz="3600" b="1" dirty="0" smtClean="0">
                <a:solidFill>
                  <a:srgbClr val="FFFF00"/>
                </a:solidFill>
                <a:latin typeface="Bookman Old Style" pitchFamily="18" charset="0"/>
              </a:rPr>
              <a:t>SYSTEM </a:t>
            </a:r>
            <a:r>
              <a:rPr lang="en-US" sz="3600" b="1" dirty="0" smtClean="0">
                <a:solidFill>
                  <a:srgbClr val="FFFF00"/>
                </a:solidFill>
              </a:rPr>
              <a:t>ARCHITECTURE</a:t>
            </a:r>
            <a:endParaRPr lang="en-US" sz="3600" b="1" dirty="0">
              <a:solidFill>
                <a:srgbClr val="FFFF00"/>
              </a:solidFill>
            </a:endParaRPr>
          </a:p>
        </p:txBody>
      </p:sp>
      <p:pic>
        <p:nvPicPr>
          <p:cNvPr id="3" name="Content Placeholder 2"/>
          <p:cNvPicPr>
            <a:picLocks noGrp="1" noChangeAspect="1" noChangeArrowheads="1"/>
          </p:cNvPicPr>
          <p:nvPr>
            <p:ph idx="1"/>
          </p:nvPr>
        </p:nvPicPr>
        <p:blipFill>
          <a:blip r:embed="rId2"/>
          <a:srcRect/>
          <a:stretch>
            <a:fillRect/>
          </a:stretch>
        </p:blipFill>
        <p:spPr bwMode="auto">
          <a:xfrm>
            <a:off x="2130725" y="1274657"/>
            <a:ext cx="6711350" cy="5429812"/>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49065"/>
          </a:xfrm>
        </p:spPr>
        <p:txBody>
          <a:bodyPr/>
          <a:lstStyle/>
          <a:p>
            <a:r>
              <a:rPr lang="en-US" sz="3600" b="1" dirty="0" smtClean="0">
                <a:solidFill>
                  <a:srgbClr val="FFFF00"/>
                </a:solidFill>
              </a:rPr>
              <a:t>SYSTEM</a:t>
            </a:r>
            <a:r>
              <a:rPr lang="en-US" sz="3600" b="1" dirty="0" smtClean="0">
                <a:solidFill>
                  <a:srgbClr val="FFFF00"/>
                </a:solidFill>
                <a:latin typeface="Bookman Old Style" pitchFamily="18" charset="0"/>
              </a:rPr>
              <a:t> </a:t>
            </a:r>
            <a:r>
              <a:rPr lang="en-US" sz="3600" b="1" dirty="0" smtClean="0">
                <a:solidFill>
                  <a:srgbClr val="FFFF00"/>
                </a:solidFill>
              </a:rPr>
              <a:t>DESIGN</a:t>
            </a:r>
            <a:endParaRPr lang="en-US" sz="3600" b="1" dirty="0">
              <a:solidFill>
                <a:srgbClr val="FFFF00"/>
              </a:solidFill>
            </a:endParaRPr>
          </a:p>
        </p:txBody>
      </p:sp>
      <p:sp>
        <p:nvSpPr>
          <p:cNvPr id="3" name="Content Placeholder 2"/>
          <p:cNvSpPr>
            <a:spLocks noGrp="1"/>
          </p:cNvSpPr>
          <p:nvPr>
            <p:ph idx="1"/>
          </p:nvPr>
        </p:nvSpPr>
        <p:spPr>
          <a:xfrm>
            <a:off x="1103312" y="1293224"/>
            <a:ext cx="8946541" cy="4955176"/>
          </a:xfrm>
        </p:spPr>
        <p:txBody>
          <a:bodyPr/>
          <a:lstStyle/>
          <a:p>
            <a:pPr>
              <a:buNone/>
            </a:pPr>
            <a:r>
              <a:rPr lang="en-US" sz="2500" b="1" dirty="0" smtClean="0">
                <a:solidFill>
                  <a:srgbClr val="FFC000"/>
                </a:solidFill>
                <a:latin typeface="+mn-lt"/>
              </a:rPr>
              <a:t>ER Diagram</a:t>
            </a:r>
          </a:p>
          <a:p>
            <a:endParaRPr lang="en-US" dirty="0">
              <a:latin typeface="Bookman Old Style" pitchFamily="18" charset="0"/>
            </a:endParaRPr>
          </a:p>
        </p:txBody>
      </p:sp>
      <p:pic>
        <p:nvPicPr>
          <p:cNvPr id="6" name="image7.jpeg" descr="Untitled Diagram.jpg"/>
          <p:cNvPicPr/>
          <p:nvPr/>
        </p:nvPicPr>
        <p:blipFill>
          <a:blip r:embed="rId2" cstate="print"/>
          <a:stretch>
            <a:fillRect/>
          </a:stretch>
        </p:blipFill>
        <p:spPr>
          <a:xfrm>
            <a:off x="1975449" y="1957260"/>
            <a:ext cx="7858664" cy="4521177"/>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500" b="1" dirty="0" err="1" smtClean="0">
                <a:solidFill>
                  <a:srgbClr val="FFC000"/>
                </a:solidFill>
              </a:rPr>
              <a:t>UseCase</a:t>
            </a:r>
            <a:r>
              <a:rPr lang="en-US" sz="2500" b="1" dirty="0" smtClean="0">
                <a:solidFill>
                  <a:srgbClr val="FFC000"/>
                </a:solidFill>
              </a:rPr>
              <a:t> Diagram</a:t>
            </a:r>
            <a:r>
              <a:rPr lang="en-US" sz="4400" b="1" dirty="0" smtClean="0">
                <a:solidFill>
                  <a:srgbClr val="FFC000"/>
                </a:solidFill>
              </a:rPr>
              <a:t/>
            </a:r>
            <a:br>
              <a:rPr lang="en-US" sz="4400" b="1" dirty="0" smtClean="0">
                <a:solidFill>
                  <a:srgbClr val="FFC000"/>
                </a:solidFill>
              </a:rPr>
            </a:br>
            <a:endParaRPr lang="en-US" dirty="0"/>
          </a:p>
        </p:txBody>
      </p:sp>
      <p:pic>
        <p:nvPicPr>
          <p:cNvPr id="3" name="image12.jpeg" descr="C:\Users\USER\Downloads\eee.jpg"/>
          <p:cNvPicPr/>
          <p:nvPr/>
        </p:nvPicPr>
        <p:blipFill>
          <a:blip r:embed="rId2" cstate="print"/>
          <a:stretch>
            <a:fillRect/>
          </a:stretch>
        </p:blipFill>
        <p:spPr>
          <a:xfrm>
            <a:off x="2053088" y="1276708"/>
            <a:ext cx="7203056" cy="537425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2500" b="1" dirty="0" smtClean="0">
                <a:solidFill>
                  <a:srgbClr val="FFC000"/>
                </a:solidFill>
              </a:rPr>
              <a:t>Activity Diagram</a:t>
            </a:r>
            <a:endParaRPr lang="en-US" sz="2500" b="1" dirty="0">
              <a:solidFill>
                <a:srgbClr val="FFC000"/>
              </a:solidFill>
            </a:endParaRPr>
          </a:p>
        </p:txBody>
      </p:sp>
      <p:pic>
        <p:nvPicPr>
          <p:cNvPr id="3" name="image13.jpeg" descr="C:\Users\USER\Downloads\activity (1).jpg"/>
          <p:cNvPicPr/>
          <p:nvPr/>
        </p:nvPicPr>
        <p:blipFill>
          <a:blip r:embed="rId2" cstate="print"/>
          <a:stretch>
            <a:fillRect/>
          </a:stretch>
        </p:blipFill>
        <p:spPr>
          <a:xfrm>
            <a:off x="1768415" y="1276710"/>
            <a:ext cx="8635041" cy="5322498"/>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1AFC1D2-5B3D-4F0D-B2A2-5006A0EB9B5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333AA69-F09C-4769-984A-89F31444738D}">
  <ds:schemaRefs>
    <ds:schemaRef ds:uri="http://schemas.microsoft.com/sharepoint/v3/contenttype/forms"/>
  </ds:schemaRefs>
</ds:datastoreItem>
</file>

<file path=customXml/itemProps3.xml><?xml version="1.0" encoding="utf-8"?>
<ds:datastoreItem xmlns:ds="http://schemas.openxmlformats.org/officeDocument/2006/customXml" ds:itemID="{48C54328-0E3E-40FC-9B9C-E60E585EE030}">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
  <TotalTime>0</TotalTime>
  <Words>741</Words>
  <Application>Microsoft Office PowerPoint</Application>
  <PresentationFormat>Custom</PresentationFormat>
  <Paragraphs>122</Paragraphs>
  <Slides>25</Slides>
  <Notes>1</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Office Theme</vt:lpstr>
      <vt:lpstr>Slide 1</vt:lpstr>
      <vt:lpstr>INTRODUCTION</vt:lpstr>
      <vt:lpstr>LITERATURE SURVEY</vt:lpstr>
      <vt:lpstr>PROBLEM STATEMENT</vt:lpstr>
      <vt:lpstr>TECHNOLOGY STACK</vt:lpstr>
      <vt:lpstr>SYSTEM ARCHITECTURE</vt:lpstr>
      <vt:lpstr>SYSTEM DESIGN</vt:lpstr>
      <vt:lpstr>UseCase Diagram </vt:lpstr>
      <vt:lpstr>Activity Diagram</vt:lpstr>
      <vt:lpstr>DFD Diagram</vt:lpstr>
      <vt:lpstr>Sequence Diagram</vt:lpstr>
      <vt:lpstr>Collaboration Diagram</vt:lpstr>
      <vt:lpstr>MODULE DESCRIPTION</vt:lpstr>
      <vt:lpstr>Slide 14</vt:lpstr>
      <vt:lpstr>Slide 15</vt:lpstr>
      <vt:lpstr>PERFORMANCE EVALUATION</vt:lpstr>
      <vt:lpstr>SCREENSHOTS</vt:lpstr>
      <vt:lpstr>Slide 18</vt:lpstr>
      <vt:lpstr>Slide 19</vt:lpstr>
      <vt:lpstr>Slide 20</vt:lpstr>
      <vt:lpstr>Slide 21</vt:lpstr>
      <vt:lpstr>Slide 22</vt:lpstr>
      <vt:lpstr>CONCLUSION</vt:lpstr>
      <vt:lpstr>Slide 24</vt:lpstr>
      <vt:lpstr>    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2020-01-23T15:22:05Z</dcterms:created>
  <dcterms:modified xsi:type="dcterms:W3CDTF">2021-08-06T10:07:18Z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